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9" r:id="rId4"/>
    <p:sldId id="258" r:id="rId5"/>
    <p:sldId id="259" r:id="rId6"/>
    <p:sldId id="267" r:id="rId7"/>
    <p:sldId id="260" r:id="rId8"/>
    <p:sldId id="261" r:id="rId9"/>
    <p:sldId id="272" r:id="rId10"/>
    <p:sldId id="268" r:id="rId11"/>
    <p:sldId id="262" r:id="rId12"/>
    <p:sldId id="263" r:id="rId13"/>
    <p:sldId id="271" r:id="rId14"/>
    <p:sldId id="280" r:id="rId15"/>
    <p:sldId id="275" r:id="rId16"/>
    <p:sldId id="276" r:id="rId17"/>
    <p:sldId id="277" r:id="rId18"/>
    <p:sldId id="278" r:id="rId19"/>
    <p:sldId id="279" r:id="rId20"/>
    <p:sldId id="273" r:id="rId21"/>
    <p:sldId id="274" r:id="rId22"/>
    <p:sldId id="281" r:id="rId23"/>
    <p:sldId id="264" r:id="rId24"/>
    <p:sldId id="270" r:id="rId25"/>
    <p:sldId id="265" r:id="rId26"/>
    <p:sldId id="283"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C0B7"/>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25" autoAdjust="0"/>
    <p:restoredTop sz="94660"/>
  </p:normalViewPr>
  <p:slideViewPr>
    <p:cSldViewPr snapToGrid="0">
      <p:cViewPr varScale="1">
        <p:scale>
          <a:sx n="53" d="100"/>
          <a:sy n="53" d="100"/>
        </p:scale>
        <p:origin x="10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4/4/2022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lamorworld.com/delhi-under-the-blanket-of-air-pollution/" TargetMode="External"/><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recommendor.blogspot.com/2012/11/duties-and-responsibilities-of-medical.html"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thebluediamondgallery.com/handwriting/t/thank-you.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90FC-C333-439E-AA33-0D648F43A41A}"/>
              </a:ext>
            </a:extLst>
          </p:cNvPr>
          <p:cNvSpPr>
            <a:spLocks noGrp="1"/>
          </p:cNvSpPr>
          <p:nvPr>
            <p:ph type="ctrTitle"/>
          </p:nvPr>
        </p:nvSpPr>
        <p:spPr>
          <a:xfrm>
            <a:off x="594605" y="868362"/>
            <a:ext cx="7548731" cy="1991714"/>
          </a:xfrm>
        </p:spPr>
        <p:txBody>
          <a:bodyPr/>
          <a:lstStyle/>
          <a:p>
            <a:r>
              <a:rPr lang="en-US" dirty="0"/>
              <a:t>AIR QUALITY MONITORING SYSTEM</a:t>
            </a:r>
          </a:p>
        </p:txBody>
      </p:sp>
      <p:sp>
        <p:nvSpPr>
          <p:cNvPr id="3" name="Subtitle 2">
            <a:extLst>
              <a:ext uri="{FF2B5EF4-FFF2-40B4-BE49-F238E27FC236}">
                <a16:creationId xmlns:a16="http://schemas.microsoft.com/office/drawing/2014/main" id="{AA4ED750-469B-4B5D-A0EE-754BBA381111}"/>
              </a:ext>
            </a:extLst>
          </p:cNvPr>
          <p:cNvSpPr>
            <a:spLocks noGrp="1"/>
          </p:cNvSpPr>
          <p:nvPr>
            <p:ph type="subTitle" idx="1"/>
          </p:nvPr>
        </p:nvSpPr>
        <p:spPr>
          <a:xfrm>
            <a:off x="2790225" y="3777957"/>
            <a:ext cx="9001462" cy="2387600"/>
          </a:xfrm>
        </p:spPr>
        <p:txBody>
          <a:bodyPr>
            <a:noAutofit/>
          </a:bodyPr>
          <a:lstStyle/>
          <a:p>
            <a:pPr algn="r"/>
            <a:r>
              <a:rPr lang="en-US" sz="2800" b="1" dirty="0">
                <a:solidFill>
                  <a:schemeClr val="tx2">
                    <a:lumMod val="75000"/>
                  </a:schemeClr>
                </a:solidFill>
                <a:latin typeface="Bradley Hand ITC" panose="03070402050302030203" pitchFamily="66" charset="0"/>
              </a:rPr>
              <a:t>Submitted By:</a:t>
            </a:r>
          </a:p>
          <a:p>
            <a:pPr algn="r"/>
            <a:r>
              <a:rPr lang="en-US" sz="2800" b="1" dirty="0">
                <a:solidFill>
                  <a:schemeClr val="tx2">
                    <a:lumMod val="75000"/>
                  </a:schemeClr>
                </a:solidFill>
                <a:latin typeface="Bradley Hand ITC" panose="03070402050302030203" pitchFamily="66" charset="0"/>
              </a:rPr>
              <a:t>Riju Tejas Singh(2019UCO1572)</a:t>
            </a:r>
          </a:p>
          <a:p>
            <a:pPr algn="r"/>
            <a:r>
              <a:rPr lang="en-US" sz="2800" b="1" dirty="0">
                <a:solidFill>
                  <a:schemeClr val="tx2">
                    <a:lumMod val="75000"/>
                  </a:schemeClr>
                </a:solidFill>
                <a:latin typeface="Bradley Hand ITC" panose="03070402050302030203" pitchFamily="66" charset="0"/>
              </a:rPr>
              <a:t>Vishal Verma(2019UCO1563)</a:t>
            </a:r>
          </a:p>
          <a:p>
            <a:pPr algn="r"/>
            <a:r>
              <a:rPr lang="en-US" sz="2800" b="1" dirty="0">
                <a:solidFill>
                  <a:schemeClr val="tx2">
                    <a:lumMod val="75000"/>
                  </a:schemeClr>
                </a:solidFill>
                <a:latin typeface="Bradley Hand ITC" panose="03070402050302030203" pitchFamily="66" charset="0"/>
              </a:rPr>
              <a:t>Rijul Garg(2019UCO1570)</a:t>
            </a:r>
          </a:p>
        </p:txBody>
      </p:sp>
      <p:pic>
        <p:nvPicPr>
          <p:cNvPr id="14" name="Picture 13">
            <a:extLst>
              <a:ext uri="{FF2B5EF4-FFF2-40B4-BE49-F238E27FC236}">
                <a16:creationId xmlns:a16="http://schemas.microsoft.com/office/drawing/2014/main" id="{E53C17BA-7CE1-4FB7-AEE6-D4E50C3805A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67275" y="3602038"/>
            <a:ext cx="4481369" cy="2990281"/>
          </a:xfrm>
          <a:prstGeom prst="rect">
            <a:avLst/>
          </a:prstGeom>
        </p:spPr>
      </p:pic>
      <p:pic>
        <p:nvPicPr>
          <p:cNvPr id="17" name="Picture 16">
            <a:extLst>
              <a:ext uri="{FF2B5EF4-FFF2-40B4-BE49-F238E27FC236}">
                <a16:creationId xmlns:a16="http://schemas.microsoft.com/office/drawing/2014/main" id="{7C7C5B63-4115-4A0D-87AF-49F7CBBC4F4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037090" y="472476"/>
            <a:ext cx="3867787" cy="2577517"/>
          </a:xfrm>
          <a:prstGeom prst="rect">
            <a:avLst/>
          </a:prstGeom>
        </p:spPr>
      </p:pic>
    </p:spTree>
    <p:extLst>
      <p:ext uri="{BB962C8B-B14F-4D97-AF65-F5344CB8AC3E}">
        <p14:creationId xmlns:p14="http://schemas.microsoft.com/office/powerpoint/2010/main" val="1426031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BF0D-674E-4BF0-8704-50984D49441B}"/>
              </a:ext>
            </a:extLst>
          </p:cNvPr>
          <p:cNvSpPr>
            <a:spLocks noGrp="1"/>
          </p:cNvSpPr>
          <p:nvPr>
            <p:ph type="title"/>
          </p:nvPr>
        </p:nvSpPr>
        <p:spPr/>
        <p:txBody>
          <a:bodyPr/>
          <a:lstStyle/>
          <a:p>
            <a:r>
              <a:rPr lang="en-US" dirty="0">
                <a:solidFill>
                  <a:schemeClr val="accent4">
                    <a:lumMod val="60000"/>
                    <a:lumOff val="40000"/>
                  </a:schemeClr>
                </a:solidFill>
              </a:rPr>
              <a:t>Hardware used</a:t>
            </a:r>
          </a:p>
        </p:txBody>
      </p:sp>
      <p:sp>
        <p:nvSpPr>
          <p:cNvPr id="3" name="Content Placeholder 2">
            <a:extLst>
              <a:ext uri="{FF2B5EF4-FFF2-40B4-BE49-F238E27FC236}">
                <a16:creationId xmlns:a16="http://schemas.microsoft.com/office/drawing/2014/main" id="{9D865799-2B0C-4C12-BDDA-CE53FF806D24}"/>
              </a:ext>
            </a:extLst>
          </p:cNvPr>
          <p:cNvSpPr>
            <a:spLocks noGrp="1"/>
          </p:cNvSpPr>
          <p:nvPr>
            <p:ph idx="1"/>
          </p:nvPr>
        </p:nvSpPr>
        <p:spPr>
          <a:xfrm>
            <a:off x="913795" y="1690777"/>
            <a:ext cx="10904394" cy="4865297"/>
          </a:xfrm>
        </p:spPr>
        <p:txBody>
          <a:bodyPr>
            <a:normAutofit lnSpcReduction="10000"/>
          </a:bodyPr>
          <a:lstStyle/>
          <a:p>
            <a:r>
              <a:rPr lang="en-US" sz="2400" b="1" dirty="0">
                <a:latin typeface="Bradley Hand ITC" panose="03070402050302030203" pitchFamily="66" charset="0"/>
              </a:rPr>
              <a:t>Arduino UNO</a:t>
            </a:r>
          </a:p>
          <a:p>
            <a:r>
              <a:rPr lang="en-US" sz="2400" b="1" dirty="0">
                <a:latin typeface="Bradley Hand ITC" panose="03070402050302030203" pitchFamily="66" charset="0"/>
              </a:rPr>
              <a:t>16X2 LCD Panel</a:t>
            </a:r>
          </a:p>
          <a:p>
            <a:r>
              <a:rPr lang="en-US" sz="2400" b="1" dirty="0">
                <a:latin typeface="Bradley Hand ITC" panose="03070402050302030203" pitchFamily="66" charset="0"/>
              </a:rPr>
              <a:t>Temperature and Humidity sensor (DHT 11)</a:t>
            </a:r>
          </a:p>
          <a:p>
            <a:r>
              <a:rPr lang="en-US" sz="2400" b="1" dirty="0">
                <a:latin typeface="Bradley Hand ITC" panose="03070402050302030203" pitchFamily="66" charset="0"/>
              </a:rPr>
              <a:t>Air Quality Sensor PM 2.5 (MQ 135)</a:t>
            </a:r>
          </a:p>
          <a:p>
            <a:r>
              <a:rPr lang="en-US" sz="2400" b="1" dirty="0">
                <a:latin typeface="Bradley Hand ITC" panose="03070402050302030203" pitchFamily="66" charset="0"/>
              </a:rPr>
              <a:t>Carbon Monoxide Sensor( MQ 7)</a:t>
            </a:r>
          </a:p>
          <a:p>
            <a:r>
              <a:rPr lang="en-US" sz="2400" b="1" dirty="0">
                <a:latin typeface="Bradley Hand ITC" panose="03070402050302030203" pitchFamily="66" charset="0"/>
              </a:rPr>
              <a:t>LPG Gas Detection Sensor( MQ 5)</a:t>
            </a:r>
          </a:p>
          <a:p>
            <a:r>
              <a:rPr lang="en-US" sz="2400" b="1" dirty="0">
                <a:latin typeface="Bradley Hand ITC" panose="03070402050302030203" pitchFamily="66" charset="0"/>
              </a:rPr>
              <a:t>Wi-Fi Module( ESP8266)</a:t>
            </a:r>
          </a:p>
          <a:p>
            <a:r>
              <a:rPr lang="en-US" sz="2400" b="1" dirty="0">
                <a:latin typeface="Bradley Hand ITC" panose="03070402050302030203" pitchFamily="66" charset="0"/>
              </a:rPr>
              <a:t>Potentiometer</a:t>
            </a:r>
          </a:p>
          <a:p>
            <a:r>
              <a:rPr lang="en-US" sz="2400" b="1" dirty="0">
                <a:latin typeface="Bradley Hand ITC" panose="03070402050302030203" pitchFamily="66" charset="0"/>
              </a:rPr>
              <a:t>Jumper Wires</a:t>
            </a:r>
          </a:p>
          <a:p>
            <a:endParaRPr lang="en-US" sz="2400" b="1" dirty="0">
              <a:latin typeface="Bradley Hand ITC" panose="03070402050302030203" pitchFamily="66" charset="0"/>
            </a:endParaRPr>
          </a:p>
          <a:p>
            <a:endParaRPr lang="en-US" sz="2400" b="1" dirty="0">
              <a:latin typeface="Bradley Hand ITC" panose="03070402050302030203" pitchFamily="66" charset="0"/>
            </a:endParaRPr>
          </a:p>
        </p:txBody>
      </p:sp>
    </p:spTree>
    <p:extLst>
      <p:ext uri="{BB962C8B-B14F-4D97-AF65-F5344CB8AC3E}">
        <p14:creationId xmlns:p14="http://schemas.microsoft.com/office/powerpoint/2010/main" val="725843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CFA5E-1DE7-4794-BFC3-BB023B9D61E3}"/>
              </a:ext>
            </a:extLst>
          </p:cNvPr>
          <p:cNvSpPr>
            <a:spLocks noGrp="1"/>
          </p:cNvSpPr>
          <p:nvPr>
            <p:ph type="title"/>
          </p:nvPr>
        </p:nvSpPr>
        <p:spPr>
          <a:xfrm>
            <a:off x="919119" y="66136"/>
            <a:ext cx="10353761" cy="1326321"/>
          </a:xfrm>
        </p:spPr>
        <p:txBody>
          <a:bodyPr/>
          <a:lstStyle/>
          <a:p>
            <a:r>
              <a:rPr lang="en-US" dirty="0">
                <a:solidFill>
                  <a:srgbClr val="7030A0"/>
                </a:solidFill>
              </a:rPr>
              <a:t>OUR HARDWARE</a:t>
            </a:r>
          </a:p>
        </p:txBody>
      </p:sp>
      <p:pic>
        <p:nvPicPr>
          <p:cNvPr id="5" name="Content Placeholder 4">
            <a:extLst>
              <a:ext uri="{FF2B5EF4-FFF2-40B4-BE49-F238E27FC236}">
                <a16:creationId xmlns:a16="http://schemas.microsoft.com/office/drawing/2014/main" id="{60A6B092-AD96-4562-8BF4-A97562E5FB7A}"/>
              </a:ext>
            </a:extLst>
          </p:cNvPr>
          <p:cNvPicPr>
            <a:picLocks noGrp="1" noChangeAspect="1"/>
          </p:cNvPicPr>
          <p:nvPr>
            <p:ph idx="1"/>
          </p:nvPr>
        </p:nvPicPr>
        <p:blipFill rotWithShape="1">
          <a:blip r:embed="rId2"/>
          <a:srcRect t="1633"/>
          <a:stretch/>
        </p:blipFill>
        <p:spPr>
          <a:xfrm>
            <a:off x="2611044" y="1474409"/>
            <a:ext cx="6644749" cy="49377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7" name="Straight Arrow Connector 6">
            <a:extLst>
              <a:ext uri="{FF2B5EF4-FFF2-40B4-BE49-F238E27FC236}">
                <a16:creationId xmlns:a16="http://schemas.microsoft.com/office/drawing/2014/main" id="{A7AA630D-5CD3-418B-B249-855F4202BDDA}"/>
              </a:ext>
            </a:extLst>
          </p:cNvPr>
          <p:cNvCxnSpPr>
            <a:cxnSpLocks/>
          </p:cNvCxnSpPr>
          <p:nvPr/>
        </p:nvCxnSpPr>
        <p:spPr>
          <a:xfrm flipH="1">
            <a:off x="1379399" y="4166606"/>
            <a:ext cx="164759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 name="Straight Arrow Connector 7">
            <a:extLst>
              <a:ext uri="{FF2B5EF4-FFF2-40B4-BE49-F238E27FC236}">
                <a16:creationId xmlns:a16="http://schemas.microsoft.com/office/drawing/2014/main" id="{DAA41F2B-1A5D-4A17-9F28-09A5419E2D14}"/>
              </a:ext>
            </a:extLst>
          </p:cNvPr>
          <p:cNvCxnSpPr>
            <a:cxnSpLocks/>
          </p:cNvCxnSpPr>
          <p:nvPr/>
        </p:nvCxnSpPr>
        <p:spPr>
          <a:xfrm flipV="1">
            <a:off x="7329566" y="2298583"/>
            <a:ext cx="2410052" cy="90601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2" name="Straight Arrow Connector 11">
            <a:extLst>
              <a:ext uri="{FF2B5EF4-FFF2-40B4-BE49-F238E27FC236}">
                <a16:creationId xmlns:a16="http://schemas.microsoft.com/office/drawing/2014/main" id="{F0BE9878-A4A4-49E4-8897-845863ACD7B9}"/>
              </a:ext>
            </a:extLst>
          </p:cNvPr>
          <p:cNvCxnSpPr>
            <a:cxnSpLocks/>
            <a:endCxn id="33" idx="1"/>
          </p:cNvCxnSpPr>
          <p:nvPr/>
        </p:nvCxnSpPr>
        <p:spPr>
          <a:xfrm>
            <a:off x="6970060" y="3611460"/>
            <a:ext cx="3373387" cy="188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35C76D9F-CD1B-4B41-8D5A-675760C014C0}"/>
              </a:ext>
            </a:extLst>
          </p:cNvPr>
          <p:cNvCxnSpPr>
            <a:cxnSpLocks/>
          </p:cNvCxnSpPr>
          <p:nvPr/>
        </p:nvCxnSpPr>
        <p:spPr>
          <a:xfrm>
            <a:off x="6970060" y="6138060"/>
            <a:ext cx="3503594" cy="992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A5FB077C-A8B0-48EC-925F-03AA661C94DD}"/>
              </a:ext>
            </a:extLst>
          </p:cNvPr>
          <p:cNvCxnSpPr>
            <a:cxnSpLocks/>
          </p:cNvCxnSpPr>
          <p:nvPr/>
        </p:nvCxnSpPr>
        <p:spPr>
          <a:xfrm flipH="1">
            <a:off x="1935710" y="4166606"/>
            <a:ext cx="4056784" cy="20972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C2CAE502-EB37-4628-BF22-C4F7A2ED0E58}"/>
              </a:ext>
            </a:extLst>
          </p:cNvPr>
          <p:cNvCxnSpPr>
            <a:cxnSpLocks/>
          </p:cNvCxnSpPr>
          <p:nvPr/>
        </p:nvCxnSpPr>
        <p:spPr>
          <a:xfrm flipH="1" flipV="1">
            <a:off x="1509606" y="2056968"/>
            <a:ext cx="4877814" cy="16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3C86BD-8CC8-4B66-A2DB-900F4BBF400D}"/>
              </a:ext>
            </a:extLst>
          </p:cNvPr>
          <p:cNvCxnSpPr>
            <a:cxnSpLocks/>
          </p:cNvCxnSpPr>
          <p:nvPr/>
        </p:nvCxnSpPr>
        <p:spPr>
          <a:xfrm>
            <a:off x="6943834" y="4709751"/>
            <a:ext cx="339961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0" name="Rectangle: Rounded Corners 29">
            <a:extLst>
              <a:ext uri="{FF2B5EF4-FFF2-40B4-BE49-F238E27FC236}">
                <a16:creationId xmlns:a16="http://schemas.microsoft.com/office/drawing/2014/main" id="{39F9E6BF-54E0-4565-A027-8F051DD624DF}"/>
              </a:ext>
            </a:extLst>
          </p:cNvPr>
          <p:cNvSpPr/>
          <p:nvPr/>
        </p:nvSpPr>
        <p:spPr>
          <a:xfrm>
            <a:off x="245025" y="1684960"/>
            <a:ext cx="1264581" cy="76591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8143896-2F18-40C4-A27E-D997C162BD36}"/>
              </a:ext>
            </a:extLst>
          </p:cNvPr>
          <p:cNvSpPr/>
          <p:nvPr/>
        </p:nvSpPr>
        <p:spPr>
          <a:xfrm>
            <a:off x="10382094" y="4449316"/>
            <a:ext cx="1767549" cy="765913"/>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8B63BEF-853E-44DC-8BB4-2B4467E633A3}"/>
              </a:ext>
            </a:extLst>
          </p:cNvPr>
          <p:cNvSpPr/>
          <p:nvPr/>
        </p:nvSpPr>
        <p:spPr>
          <a:xfrm>
            <a:off x="10474043" y="5880896"/>
            <a:ext cx="1264581" cy="76591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4F51E36-94D9-4F19-B30E-253C85A29FFF}"/>
              </a:ext>
            </a:extLst>
          </p:cNvPr>
          <p:cNvSpPr/>
          <p:nvPr/>
        </p:nvSpPr>
        <p:spPr>
          <a:xfrm>
            <a:off x="10343447" y="3247392"/>
            <a:ext cx="1264581" cy="76591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A912833F-29E2-4578-80AD-7D75AFCCE2CD}"/>
              </a:ext>
            </a:extLst>
          </p:cNvPr>
          <p:cNvSpPr/>
          <p:nvPr/>
        </p:nvSpPr>
        <p:spPr>
          <a:xfrm>
            <a:off x="9792531" y="1818062"/>
            <a:ext cx="1264581" cy="76591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96C88E78-5AC3-4761-912A-8873D1F1DCAB}"/>
              </a:ext>
            </a:extLst>
          </p:cNvPr>
          <p:cNvSpPr/>
          <p:nvPr/>
        </p:nvSpPr>
        <p:spPr>
          <a:xfrm>
            <a:off x="621149" y="5854373"/>
            <a:ext cx="1264581" cy="765913"/>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DDE0080E-FF79-4514-AE76-15EE6D9A9714}"/>
              </a:ext>
            </a:extLst>
          </p:cNvPr>
          <p:cNvSpPr/>
          <p:nvPr/>
        </p:nvSpPr>
        <p:spPr>
          <a:xfrm>
            <a:off x="95494" y="3797527"/>
            <a:ext cx="1264581" cy="765913"/>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8" name="TextBox 37">
            <a:extLst>
              <a:ext uri="{FF2B5EF4-FFF2-40B4-BE49-F238E27FC236}">
                <a16:creationId xmlns:a16="http://schemas.microsoft.com/office/drawing/2014/main" id="{8D171099-6519-44CA-91FF-7E863EA7FA2D}"/>
              </a:ext>
            </a:extLst>
          </p:cNvPr>
          <p:cNvSpPr txBox="1"/>
          <p:nvPr/>
        </p:nvSpPr>
        <p:spPr>
          <a:xfrm flipH="1">
            <a:off x="411794" y="1833617"/>
            <a:ext cx="1041633" cy="369332"/>
          </a:xfrm>
          <a:prstGeom prst="rect">
            <a:avLst/>
          </a:prstGeom>
          <a:noFill/>
        </p:spPr>
        <p:txBody>
          <a:bodyPr wrap="square" rtlCol="0">
            <a:spAutoFit/>
          </a:bodyPr>
          <a:lstStyle/>
          <a:p>
            <a:r>
              <a:rPr lang="en-US" b="1" dirty="0">
                <a:latin typeface="Bradley Hand ITC" panose="03070402050302030203" pitchFamily="66" charset="0"/>
              </a:rPr>
              <a:t>MQ 135</a:t>
            </a:r>
          </a:p>
        </p:txBody>
      </p:sp>
      <p:sp>
        <p:nvSpPr>
          <p:cNvPr id="39" name="TextBox 38">
            <a:extLst>
              <a:ext uri="{FF2B5EF4-FFF2-40B4-BE49-F238E27FC236}">
                <a16:creationId xmlns:a16="http://schemas.microsoft.com/office/drawing/2014/main" id="{7885ED39-D53D-4ED9-9D15-3C112A49FD36}"/>
              </a:ext>
            </a:extLst>
          </p:cNvPr>
          <p:cNvSpPr txBox="1"/>
          <p:nvPr/>
        </p:nvSpPr>
        <p:spPr>
          <a:xfrm flipH="1">
            <a:off x="9930393" y="2018283"/>
            <a:ext cx="1041633" cy="369332"/>
          </a:xfrm>
          <a:prstGeom prst="rect">
            <a:avLst/>
          </a:prstGeom>
          <a:noFill/>
        </p:spPr>
        <p:txBody>
          <a:bodyPr wrap="square" rtlCol="0">
            <a:spAutoFit/>
          </a:bodyPr>
          <a:lstStyle/>
          <a:p>
            <a:r>
              <a:rPr lang="en-US" b="1" dirty="0">
                <a:latin typeface="Bradley Hand ITC" panose="03070402050302030203" pitchFamily="66" charset="0"/>
              </a:rPr>
              <a:t>DHT 11</a:t>
            </a:r>
          </a:p>
        </p:txBody>
      </p:sp>
      <p:sp>
        <p:nvSpPr>
          <p:cNvPr id="40" name="TextBox 39">
            <a:extLst>
              <a:ext uri="{FF2B5EF4-FFF2-40B4-BE49-F238E27FC236}">
                <a16:creationId xmlns:a16="http://schemas.microsoft.com/office/drawing/2014/main" id="{C6DE2DDE-B530-476F-B7C8-427300DD3228}"/>
              </a:ext>
            </a:extLst>
          </p:cNvPr>
          <p:cNvSpPr txBox="1"/>
          <p:nvPr/>
        </p:nvSpPr>
        <p:spPr>
          <a:xfrm flipH="1">
            <a:off x="432772" y="3995817"/>
            <a:ext cx="1041633" cy="369332"/>
          </a:xfrm>
          <a:prstGeom prst="rect">
            <a:avLst/>
          </a:prstGeom>
          <a:noFill/>
        </p:spPr>
        <p:txBody>
          <a:bodyPr wrap="square" rtlCol="0">
            <a:spAutoFit/>
          </a:bodyPr>
          <a:lstStyle/>
          <a:p>
            <a:r>
              <a:rPr lang="en-US" b="1" dirty="0">
                <a:latin typeface="Bradley Hand ITC" panose="03070402050302030203" pitchFamily="66" charset="0"/>
              </a:rPr>
              <a:t>LCD</a:t>
            </a:r>
          </a:p>
        </p:txBody>
      </p:sp>
      <p:sp>
        <p:nvSpPr>
          <p:cNvPr id="41" name="TextBox 40">
            <a:extLst>
              <a:ext uri="{FF2B5EF4-FFF2-40B4-BE49-F238E27FC236}">
                <a16:creationId xmlns:a16="http://schemas.microsoft.com/office/drawing/2014/main" id="{C079D48A-0EA5-4282-90F7-E143346B252C}"/>
              </a:ext>
            </a:extLst>
          </p:cNvPr>
          <p:cNvSpPr txBox="1"/>
          <p:nvPr/>
        </p:nvSpPr>
        <p:spPr>
          <a:xfrm flipH="1">
            <a:off x="10566395" y="3417257"/>
            <a:ext cx="1041633" cy="369332"/>
          </a:xfrm>
          <a:prstGeom prst="rect">
            <a:avLst/>
          </a:prstGeom>
          <a:noFill/>
        </p:spPr>
        <p:txBody>
          <a:bodyPr wrap="square" rtlCol="0">
            <a:spAutoFit/>
          </a:bodyPr>
          <a:lstStyle/>
          <a:p>
            <a:r>
              <a:rPr lang="en-US" b="1" dirty="0">
                <a:latin typeface="Bradley Hand ITC" panose="03070402050302030203" pitchFamily="66" charset="0"/>
              </a:rPr>
              <a:t>MQ 7</a:t>
            </a:r>
          </a:p>
        </p:txBody>
      </p:sp>
      <p:sp>
        <p:nvSpPr>
          <p:cNvPr id="42" name="TextBox 41">
            <a:extLst>
              <a:ext uri="{FF2B5EF4-FFF2-40B4-BE49-F238E27FC236}">
                <a16:creationId xmlns:a16="http://schemas.microsoft.com/office/drawing/2014/main" id="{67053138-2BB6-4B65-A6C0-B864C92C981C}"/>
              </a:ext>
            </a:extLst>
          </p:cNvPr>
          <p:cNvSpPr txBox="1"/>
          <p:nvPr/>
        </p:nvSpPr>
        <p:spPr>
          <a:xfrm flipH="1">
            <a:off x="794117" y="6089733"/>
            <a:ext cx="1041633" cy="369332"/>
          </a:xfrm>
          <a:prstGeom prst="rect">
            <a:avLst/>
          </a:prstGeom>
          <a:noFill/>
        </p:spPr>
        <p:txBody>
          <a:bodyPr wrap="square" rtlCol="0">
            <a:spAutoFit/>
          </a:bodyPr>
          <a:lstStyle/>
          <a:p>
            <a:r>
              <a:rPr lang="en-US" b="1" dirty="0">
                <a:latin typeface="Bradley Hand ITC" panose="03070402050302030203" pitchFamily="66" charset="0"/>
              </a:rPr>
              <a:t>MQ 5</a:t>
            </a:r>
          </a:p>
        </p:txBody>
      </p:sp>
      <p:sp>
        <p:nvSpPr>
          <p:cNvPr id="46" name="TextBox 45">
            <a:extLst>
              <a:ext uri="{FF2B5EF4-FFF2-40B4-BE49-F238E27FC236}">
                <a16:creationId xmlns:a16="http://schemas.microsoft.com/office/drawing/2014/main" id="{4DF34125-DBFE-44E8-8570-2E2D10DA501F}"/>
              </a:ext>
            </a:extLst>
          </p:cNvPr>
          <p:cNvSpPr txBox="1"/>
          <p:nvPr/>
        </p:nvSpPr>
        <p:spPr>
          <a:xfrm flipH="1">
            <a:off x="10413117" y="4633853"/>
            <a:ext cx="1736526" cy="369332"/>
          </a:xfrm>
          <a:prstGeom prst="rect">
            <a:avLst/>
          </a:prstGeom>
          <a:noFill/>
        </p:spPr>
        <p:txBody>
          <a:bodyPr wrap="square" rtlCol="0">
            <a:spAutoFit/>
          </a:bodyPr>
          <a:lstStyle/>
          <a:p>
            <a:r>
              <a:rPr lang="en-US" b="1" dirty="0">
                <a:latin typeface="Bradley Hand ITC" panose="03070402050302030203" pitchFamily="66" charset="0"/>
              </a:rPr>
              <a:t>Arduino UNO</a:t>
            </a:r>
          </a:p>
        </p:txBody>
      </p:sp>
      <p:sp>
        <p:nvSpPr>
          <p:cNvPr id="47" name="TextBox 46">
            <a:extLst>
              <a:ext uri="{FF2B5EF4-FFF2-40B4-BE49-F238E27FC236}">
                <a16:creationId xmlns:a16="http://schemas.microsoft.com/office/drawing/2014/main" id="{CC53A204-2FF5-4AF6-B36F-DD422B093DD2}"/>
              </a:ext>
            </a:extLst>
          </p:cNvPr>
          <p:cNvSpPr txBox="1"/>
          <p:nvPr/>
        </p:nvSpPr>
        <p:spPr>
          <a:xfrm flipH="1">
            <a:off x="10566395" y="6042800"/>
            <a:ext cx="1264580" cy="369332"/>
          </a:xfrm>
          <a:prstGeom prst="rect">
            <a:avLst/>
          </a:prstGeom>
          <a:noFill/>
        </p:spPr>
        <p:txBody>
          <a:bodyPr wrap="square" rtlCol="0">
            <a:spAutoFit/>
          </a:bodyPr>
          <a:lstStyle/>
          <a:p>
            <a:r>
              <a:rPr lang="en-US" b="1" dirty="0">
                <a:latin typeface="Bradley Hand ITC" panose="03070402050302030203" pitchFamily="66" charset="0"/>
              </a:rPr>
              <a:t>ESP 8266</a:t>
            </a:r>
          </a:p>
        </p:txBody>
      </p:sp>
    </p:spTree>
    <p:extLst>
      <p:ext uri="{BB962C8B-B14F-4D97-AF65-F5344CB8AC3E}">
        <p14:creationId xmlns:p14="http://schemas.microsoft.com/office/powerpoint/2010/main" val="1933870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fade">
                                      <p:cBhvr>
                                        <p:cTn id="102" dur="500"/>
                                        <p:tgtEl>
                                          <p:spTgt spid="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8" grpId="0"/>
      <p:bldP spid="39" grpId="0"/>
      <p:bldP spid="40" grpId="0"/>
      <p:bldP spid="41" grpId="0"/>
      <p:bldP spid="42" grpId="0"/>
      <p:bldP spid="46"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D90E-CB8A-4EE0-8934-B17C10353E13}"/>
              </a:ext>
            </a:extLst>
          </p:cNvPr>
          <p:cNvSpPr>
            <a:spLocks noGrp="1"/>
          </p:cNvSpPr>
          <p:nvPr>
            <p:ph type="title"/>
          </p:nvPr>
        </p:nvSpPr>
        <p:spPr>
          <a:xfrm>
            <a:off x="919119" y="-53561"/>
            <a:ext cx="10353761" cy="1326321"/>
          </a:xfrm>
        </p:spPr>
        <p:txBody>
          <a:bodyPr/>
          <a:lstStyle/>
          <a:p>
            <a:r>
              <a:rPr lang="en-US" dirty="0"/>
              <a:t>Arduino code</a:t>
            </a:r>
          </a:p>
        </p:txBody>
      </p:sp>
      <p:pic>
        <p:nvPicPr>
          <p:cNvPr id="5" name="Content Placeholder 4">
            <a:extLst>
              <a:ext uri="{FF2B5EF4-FFF2-40B4-BE49-F238E27FC236}">
                <a16:creationId xmlns:a16="http://schemas.microsoft.com/office/drawing/2014/main" id="{CC1FF907-529A-44C5-BF32-ABF0A801B1EA}"/>
              </a:ext>
            </a:extLst>
          </p:cNvPr>
          <p:cNvPicPr>
            <a:picLocks noGrp="1" noChangeAspect="1"/>
          </p:cNvPicPr>
          <p:nvPr>
            <p:ph idx="1"/>
          </p:nvPr>
        </p:nvPicPr>
        <p:blipFill>
          <a:blip r:embed="rId2"/>
          <a:stretch>
            <a:fillRect/>
          </a:stretch>
        </p:blipFill>
        <p:spPr>
          <a:xfrm>
            <a:off x="131411" y="1221144"/>
            <a:ext cx="5786309" cy="5636856"/>
          </a:xfrm>
        </p:spPr>
      </p:pic>
      <p:pic>
        <p:nvPicPr>
          <p:cNvPr id="7" name="Picture 6">
            <a:extLst>
              <a:ext uri="{FF2B5EF4-FFF2-40B4-BE49-F238E27FC236}">
                <a16:creationId xmlns:a16="http://schemas.microsoft.com/office/drawing/2014/main" id="{A7C6990F-588D-4C6C-9202-7CBBC404FF48}"/>
              </a:ext>
            </a:extLst>
          </p:cNvPr>
          <p:cNvPicPr>
            <a:picLocks noChangeAspect="1"/>
          </p:cNvPicPr>
          <p:nvPr/>
        </p:nvPicPr>
        <p:blipFill>
          <a:blip r:embed="rId3"/>
          <a:stretch>
            <a:fillRect/>
          </a:stretch>
        </p:blipFill>
        <p:spPr>
          <a:xfrm>
            <a:off x="6096000" y="1221144"/>
            <a:ext cx="5964586" cy="5636856"/>
          </a:xfrm>
          <a:prstGeom prst="rect">
            <a:avLst/>
          </a:prstGeom>
        </p:spPr>
      </p:pic>
    </p:spTree>
    <p:extLst>
      <p:ext uri="{BB962C8B-B14F-4D97-AF65-F5344CB8AC3E}">
        <p14:creationId xmlns:p14="http://schemas.microsoft.com/office/powerpoint/2010/main" val="2853537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2E0C-BA43-4CAF-963F-5F110A8FF2CA}"/>
              </a:ext>
            </a:extLst>
          </p:cNvPr>
          <p:cNvSpPr>
            <a:spLocks noGrp="1"/>
          </p:cNvSpPr>
          <p:nvPr>
            <p:ph type="title"/>
          </p:nvPr>
        </p:nvSpPr>
        <p:spPr>
          <a:xfrm>
            <a:off x="919119" y="92880"/>
            <a:ext cx="10353761" cy="1326321"/>
          </a:xfrm>
        </p:spPr>
        <p:txBody>
          <a:bodyPr/>
          <a:lstStyle/>
          <a:p>
            <a:r>
              <a:rPr lang="en-US" dirty="0"/>
              <a:t>ARDUINO CODE</a:t>
            </a:r>
          </a:p>
        </p:txBody>
      </p:sp>
      <p:pic>
        <p:nvPicPr>
          <p:cNvPr id="5" name="Content Placeholder 4">
            <a:extLst>
              <a:ext uri="{FF2B5EF4-FFF2-40B4-BE49-F238E27FC236}">
                <a16:creationId xmlns:a16="http://schemas.microsoft.com/office/drawing/2014/main" id="{835D29F5-AEA8-487C-8F59-864F5A4AA994}"/>
              </a:ext>
            </a:extLst>
          </p:cNvPr>
          <p:cNvPicPr>
            <a:picLocks noGrp="1" noChangeAspect="1"/>
          </p:cNvPicPr>
          <p:nvPr>
            <p:ph idx="1"/>
          </p:nvPr>
        </p:nvPicPr>
        <p:blipFill>
          <a:blip r:embed="rId2"/>
          <a:stretch>
            <a:fillRect/>
          </a:stretch>
        </p:blipFill>
        <p:spPr>
          <a:xfrm>
            <a:off x="0" y="1317831"/>
            <a:ext cx="5762407" cy="5540169"/>
          </a:xfrm>
        </p:spPr>
      </p:pic>
      <p:pic>
        <p:nvPicPr>
          <p:cNvPr id="7" name="Picture 6">
            <a:extLst>
              <a:ext uri="{FF2B5EF4-FFF2-40B4-BE49-F238E27FC236}">
                <a16:creationId xmlns:a16="http://schemas.microsoft.com/office/drawing/2014/main" id="{A45F666D-135D-4746-B045-C9436CCB7846}"/>
              </a:ext>
            </a:extLst>
          </p:cNvPr>
          <p:cNvPicPr>
            <a:picLocks noChangeAspect="1"/>
          </p:cNvPicPr>
          <p:nvPr/>
        </p:nvPicPr>
        <p:blipFill>
          <a:blip r:embed="rId3"/>
          <a:stretch>
            <a:fillRect/>
          </a:stretch>
        </p:blipFill>
        <p:spPr>
          <a:xfrm>
            <a:off x="5918455" y="1317830"/>
            <a:ext cx="6273545" cy="5540170"/>
          </a:xfrm>
          <a:prstGeom prst="rect">
            <a:avLst/>
          </a:prstGeom>
        </p:spPr>
      </p:pic>
    </p:spTree>
    <p:extLst>
      <p:ext uri="{BB962C8B-B14F-4D97-AF65-F5344CB8AC3E}">
        <p14:creationId xmlns:p14="http://schemas.microsoft.com/office/powerpoint/2010/main" val="3250415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1F368-9E6E-4FD8-9024-FEDD810A3E6C}"/>
              </a:ext>
            </a:extLst>
          </p:cNvPr>
          <p:cNvSpPr>
            <a:spLocks noGrp="1"/>
          </p:cNvSpPr>
          <p:nvPr>
            <p:ph type="title"/>
          </p:nvPr>
        </p:nvSpPr>
        <p:spPr>
          <a:xfrm>
            <a:off x="913795" y="143773"/>
            <a:ext cx="10353761" cy="1326321"/>
          </a:xfrm>
        </p:spPr>
        <p:txBody>
          <a:bodyPr/>
          <a:lstStyle/>
          <a:p>
            <a:r>
              <a:rPr lang="en-US" dirty="0">
                <a:solidFill>
                  <a:schemeClr val="accent5"/>
                </a:solidFill>
              </a:rPr>
              <a:t>Our industry prototype</a:t>
            </a:r>
          </a:p>
        </p:txBody>
      </p:sp>
      <p:pic>
        <p:nvPicPr>
          <p:cNvPr id="5" name="Picture 4">
            <a:extLst>
              <a:ext uri="{FF2B5EF4-FFF2-40B4-BE49-F238E27FC236}">
                <a16:creationId xmlns:a16="http://schemas.microsoft.com/office/drawing/2014/main" id="{89AB1472-CE7C-4EAD-8233-4B7E74327DF0}"/>
              </a:ext>
            </a:extLst>
          </p:cNvPr>
          <p:cNvPicPr>
            <a:picLocks noChangeAspect="1"/>
          </p:cNvPicPr>
          <p:nvPr/>
        </p:nvPicPr>
        <p:blipFill rotWithShape="1">
          <a:blip r:embed="rId2"/>
          <a:srcRect t="3525" r="2966" b="1860"/>
          <a:stretch/>
        </p:blipFill>
        <p:spPr>
          <a:xfrm>
            <a:off x="224288" y="1199626"/>
            <a:ext cx="4809106" cy="3565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BF8F254D-3452-4DCB-BFA0-E7F0E2445EE9}"/>
              </a:ext>
            </a:extLst>
          </p:cNvPr>
          <p:cNvPicPr>
            <a:picLocks noChangeAspect="1"/>
          </p:cNvPicPr>
          <p:nvPr/>
        </p:nvPicPr>
        <p:blipFill rotWithShape="1">
          <a:blip r:embed="rId3"/>
          <a:srcRect l="1454" t="207" r="1936" b="3664"/>
          <a:stretch/>
        </p:blipFill>
        <p:spPr>
          <a:xfrm>
            <a:off x="6906776" y="1312166"/>
            <a:ext cx="4590268" cy="3261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B526D97-8030-4958-A680-A656637B0C06}"/>
              </a:ext>
            </a:extLst>
          </p:cNvPr>
          <p:cNvPicPr>
            <a:picLocks noChangeAspect="1"/>
          </p:cNvPicPr>
          <p:nvPr/>
        </p:nvPicPr>
        <p:blipFill rotWithShape="1">
          <a:blip r:embed="rId4"/>
          <a:srcRect l="1879" t="3219" r="3228" b="6821"/>
          <a:stretch/>
        </p:blipFill>
        <p:spPr>
          <a:xfrm>
            <a:off x="3879243" y="3857835"/>
            <a:ext cx="4077739" cy="2933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0305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550C3-055F-4DCD-A193-DBEF83E031A8}"/>
              </a:ext>
            </a:extLst>
          </p:cNvPr>
          <p:cNvSpPr>
            <a:spLocks noGrp="1"/>
          </p:cNvSpPr>
          <p:nvPr>
            <p:ph type="title"/>
          </p:nvPr>
        </p:nvSpPr>
        <p:spPr>
          <a:xfrm>
            <a:off x="4871699" y="347935"/>
            <a:ext cx="4641012" cy="1547003"/>
          </a:xfrm>
        </p:spPr>
        <p:txBody>
          <a:bodyPr/>
          <a:lstStyle/>
          <a:p>
            <a:r>
              <a:rPr lang="en-US" dirty="0">
                <a:solidFill>
                  <a:schemeClr val="tx2">
                    <a:lumMod val="50000"/>
                  </a:schemeClr>
                </a:solidFill>
              </a:rPr>
              <a:t>MOBILE application</a:t>
            </a:r>
          </a:p>
        </p:txBody>
      </p:sp>
      <p:pic>
        <p:nvPicPr>
          <p:cNvPr id="5" name="Content Placeholder 4">
            <a:extLst>
              <a:ext uri="{FF2B5EF4-FFF2-40B4-BE49-F238E27FC236}">
                <a16:creationId xmlns:a16="http://schemas.microsoft.com/office/drawing/2014/main" id="{86C77E10-AE6E-468E-B529-9E2A7B60104E}"/>
              </a:ext>
            </a:extLst>
          </p:cNvPr>
          <p:cNvPicPr>
            <a:picLocks noGrp="1" noChangeAspect="1"/>
          </p:cNvPicPr>
          <p:nvPr>
            <p:ph idx="1"/>
          </p:nvPr>
        </p:nvPicPr>
        <p:blipFill>
          <a:blip r:embed="rId2"/>
          <a:stretch>
            <a:fillRect/>
          </a:stretch>
        </p:blipFill>
        <p:spPr>
          <a:xfrm>
            <a:off x="431320" y="99205"/>
            <a:ext cx="4968816" cy="6659590"/>
          </a:xfrm>
        </p:spPr>
      </p:pic>
      <p:sp>
        <p:nvSpPr>
          <p:cNvPr id="6" name="Title 1">
            <a:extLst>
              <a:ext uri="{FF2B5EF4-FFF2-40B4-BE49-F238E27FC236}">
                <a16:creationId xmlns:a16="http://schemas.microsoft.com/office/drawing/2014/main" id="{EE841836-F8F1-402B-9FDE-2AFEDD07F9C5}"/>
              </a:ext>
            </a:extLst>
          </p:cNvPr>
          <p:cNvSpPr txBox="1">
            <a:spLocks/>
          </p:cNvSpPr>
          <p:nvPr/>
        </p:nvSpPr>
        <p:spPr>
          <a:xfrm>
            <a:off x="5555411" y="4245632"/>
            <a:ext cx="6498566" cy="25131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solidFill>
                  <a:schemeClr val="accent1">
                    <a:lumMod val="75000"/>
                  </a:schemeClr>
                </a:solidFill>
              </a:rPr>
              <a:t>This app is notifying the user that your house is safe and all the gases are below their threshold value</a:t>
            </a:r>
          </a:p>
        </p:txBody>
      </p:sp>
      <p:cxnSp>
        <p:nvCxnSpPr>
          <p:cNvPr id="8" name="Straight Arrow Connector 7">
            <a:extLst>
              <a:ext uri="{FF2B5EF4-FFF2-40B4-BE49-F238E27FC236}">
                <a16:creationId xmlns:a16="http://schemas.microsoft.com/office/drawing/2014/main" id="{B6C0CBD5-06A0-4DE5-9F51-F8A83A3B1420}"/>
              </a:ext>
            </a:extLst>
          </p:cNvPr>
          <p:cNvCxnSpPr>
            <a:cxnSpLocks/>
          </p:cNvCxnSpPr>
          <p:nvPr/>
        </p:nvCxnSpPr>
        <p:spPr>
          <a:xfrm>
            <a:off x="3450568" y="1762665"/>
            <a:ext cx="3433313" cy="2248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8FF506E2-A814-4311-9CD9-7EE93AD11779}"/>
              </a:ext>
            </a:extLst>
          </p:cNvPr>
          <p:cNvSpPr txBox="1">
            <a:spLocks/>
          </p:cNvSpPr>
          <p:nvPr/>
        </p:nvSpPr>
        <p:spPr>
          <a:xfrm>
            <a:off x="6068219" y="1355786"/>
            <a:ext cx="6498566" cy="25131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solidFill>
                  <a:srgbClr val="08C0B7"/>
                </a:solidFill>
              </a:rPr>
              <a:t>THE APP IS </a:t>
            </a:r>
            <a:r>
              <a:rPr lang="en-US" dirty="0" err="1">
                <a:solidFill>
                  <a:srgbClr val="08C0B7"/>
                </a:solidFill>
              </a:rPr>
              <a:t>BUILt</a:t>
            </a:r>
            <a:r>
              <a:rPr lang="en-US" dirty="0">
                <a:solidFill>
                  <a:srgbClr val="08C0B7"/>
                </a:solidFill>
              </a:rPr>
              <a:t> using MIT APP INVENTOR</a:t>
            </a:r>
          </a:p>
        </p:txBody>
      </p:sp>
    </p:spTree>
    <p:extLst>
      <p:ext uri="{BB962C8B-B14F-4D97-AF65-F5344CB8AC3E}">
        <p14:creationId xmlns:p14="http://schemas.microsoft.com/office/powerpoint/2010/main" val="4233697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77BC-3157-4816-B54B-B2F8F122486B}"/>
              </a:ext>
            </a:extLst>
          </p:cNvPr>
          <p:cNvSpPr>
            <a:spLocks noGrp="1"/>
          </p:cNvSpPr>
          <p:nvPr>
            <p:ph type="title"/>
          </p:nvPr>
        </p:nvSpPr>
        <p:spPr>
          <a:xfrm>
            <a:off x="5228024" y="194630"/>
            <a:ext cx="3951503" cy="1284849"/>
          </a:xfrm>
        </p:spPr>
        <p:txBody>
          <a:bodyPr/>
          <a:lstStyle/>
          <a:p>
            <a:r>
              <a:rPr lang="en-US" dirty="0">
                <a:solidFill>
                  <a:schemeClr val="tx2">
                    <a:lumMod val="50000"/>
                  </a:schemeClr>
                </a:solidFill>
              </a:rPr>
              <a:t>MOBILE APPLICATION</a:t>
            </a:r>
          </a:p>
        </p:txBody>
      </p:sp>
      <p:sp>
        <p:nvSpPr>
          <p:cNvPr id="9" name="Title 1">
            <a:extLst>
              <a:ext uri="{FF2B5EF4-FFF2-40B4-BE49-F238E27FC236}">
                <a16:creationId xmlns:a16="http://schemas.microsoft.com/office/drawing/2014/main" id="{E27B0830-3760-48F6-811B-2AEABAD05E02}"/>
              </a:ext>
            </a:extLst>
          </p:cNvPr>
          <p:cNvSpPr txBox="1">
            <a:spLocks/>
          </p:cNvSpPr>
          <p:nvPr/>
        </p:nvSpPr>
        <p:spPr>
          <a:xfrm>
            <a:off x="5623818" y="4259115"/>
            <a:ext cx="6323768" cy="2003662"/>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solidFill>
                  <a:srgbClr val="C00000"/>
                </a:solidFill>
              </a:rPr>
              <a:t>Now the app is notifying the user that your house is NOT safe and all the gases are EXCEDING their threshold value</a:t>
            </a:r>
          </a:p>
        </p:txBody>
      </p:sp>
      <p:pic>
        <p:nvPicPr>
          <p:cNvPr id="21" name="Picture 20">
            <a:extLst>
              <a:ext uri="{FF2B5EF4-FFF2-40B4-BE49-F238E27FC236}">
                <a16:creationId xmlns:a16="http://schemas.microsoft.com/office/drawing/2014/main" id="{F02F9F37-F0FD-4429-AEEF-94C50E25B8E3}"/>
              </a:ext>
            </a:extLst>
          </p:cNvPr>
          <p:cNvPicPr>
            <a:picLocks noChangeAspect="1"/>
          </p:cNvPicPr>
          <p:nvPr/>
        </p:nvPicPr>
        <p:blipFill>
          <a:blip r:embed="rId2"/>
          <a:stretch>
            <a:fillRect/>
          </a:stretch>
        </p:blipFill>
        <p:spPr>
          <a:xfrm>
            <a:off x="244414" y="7552"/>
            <a:ext cx="4872311" cy="6717545"/>
          </a:xfrm>
          <a:prstGeom prst="rect">
            <a:avLst/>
          </a:prstGeom>
          <a:ln>
            <a:noFill/>
          </a:ln>
          <a:effectLst>
            <a:outerShdw blurRad="292100" dist="139700" dir="2700000" algn="tl" rotWithShape="0">
              <a:srgbClr val="333333">
                <a:alpha val="65000"/>
              </a:srgbClr>
            </a:outerShdw>
          </a:effectLst>
        </p:spPr>
      </p:pic>
      <p:cxnSp>
        <p:nvCxnSpPr>
          <p:cNvPr id="22" name="Straight Arrow Connector 21">
            <a:extLst>
              <a:ext uri="{FF2B5EF4-FFF2-40B4-BE49-F238E27FC236}">
                <a16:creationId xmlns:a16="http://schemas.microsoft.com/office/drawing/2014/main" id="{B35BC78D-535A-43D5-8747-5F30AAE7D48A}"/>
              </a:ext>
            </a:extLst>
          </p:cNvPr>
          <p:cNvCxnSpPr>
            <a:cxnSpLocks/>
          </p:cNvCxnSpPr>
          <p:nvPr/>
        </p:nvCxnSpPr>
        <p:spPr>
          <a:xfrm>
            <a:off x="3646098" y="1708029"/>
            <a:ext cx="3163852" cy="255108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7" name="Title 1">
            <a:extLst>
              <a:ext uri="{FF2B5EF4-FFF2-40B4-BE49-F238E27FC236}">
                <a16:creationId xmlns:a16="http://schemas.microsoft.com/office/drawing/2014/main" id="{1EC2BEAC-282F-48E5-A7C8-680C8E8B27E8}"/>
              </a:ext>
            </a:extLst>
          </p:cNvPr>
          <p:cNvSpPr txBox="1">
            <a:spLocks/>
          </p:cNvSpPr>
          <p:nvPr/>
        </p:nvSpPr>
        <p:spPr>
          <a:xfrm>
            <a:off x="6809950" y="1956460"/>
            <a:ext cx="4337511" cy="1284849"/>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solidFill>
                  <a:schemeClr val="accent2">
                    <a:lumMod val="75000"/>
                  </a:schemeClr>
                </a:solidFill>
              </a:rPr>
              <a:t>ALERTING the USER VIA MOBILE APP</a:t>
            </a:r>
          </a:p>
        </p:txBody>
      </p:sp>
    </p:spTree>
    <p:extLst>
      <p:ext uri="{BB962C8B-B14F-4D97-AF65-F5344CB8AC3E}">
        <p14:creationId xmlns:p14="http://schemas.microsoft.com/office/powerpoint/2010/main" val="3710815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86D4-6DCE-44B8-8A95-62C9D0CA3595}"/>
              </a:ext>
            </a:extLst>
          </p:cNvPr>
          <p:cNvSpPr>
            <a:spLocks noGrp="1"/>
          </p:cNvSpPr>
          <p:nvPr>
            <p:ph type="title"/>
          </p:nvPr>
        </p:nvSpPr>
        <p:spPr>
          <a:xfrm>
            <a:off x="913795" y="1"/>
            <a:ext cx="10353761" cy="1066800"/>
          </a:xfrm>
        </p:spPr>
        <p:txBody>
          <a:bodyPr/>
          <a:lstStyle/>
          <a:p>
            <a:r>
              <a:rPr lang="en-US" dirty="0"/>
              <a:t>WEB APPLICATION</a:t>
            </a:r>
          </a:p>
        </p:txBody>
      </p:sp>
      <p:pic>
        <p:nvPicPr>
          <p:cNvPr id="7" name="Content Placeholder 6">
            <a:extLst>
              <a:ext uri="{FF2B5EF4-FFF2-40B4-BE49-F238E27FC236}">
                <a16:creationId xmlns:a16="http://schemas.microsoft.com/office/drawing/2014/main" id="{50364333-B36E-4B3A-BEBF-F3DD215FBDC1}"/>
              </a:ext>
            </a:extLst>
          </p:cNvPr>
          <p:cNvPicPr>
            <a:picLocks noGrp="1" noChangeAspect="1"/>
          </p:cNvPicPr>
          <p:nvPr>
            <p:ph idx="1"/>
          </p:nvPr>
        </p:nvPicPr>
        <p:blipFill>
          <a:blip r:embed="rId2"/>
          <a:stretch>
            <a:fillRect/>
          </a:stretch>
        </p:blipFill>
        <p:spPr>
          <a:xfrm>
            <a:off x="189780" y="741872"/>
            <a:ext cx="12002219" cy="5997070"/>
          </a:xfrm>
        </p:spPr>
      </p:pic>
    </p:spTree>
    <p:extLst>
      <p:ext uri="{BB962C8B-B14F-4D97-AF65-F5344CB8AC3E}">
        <p14:creationId xmlns:p14="http://schemas.microsoft.com/office/powerpoint/2010/main" val="2291633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6329-E14B-4572-8D38-C29C075A26D9}"/>
              </a:ext>
            </a:extLst>
          </p:cNvPr>
          <p:cNvSpPr>
            <a:spLocks noGrp="1"/>
          </p:cNvSpPr>
          <p:nvPr>
            <p:ph type="title"/>
          </p:nvPr>
        </p:nvSpPr>
        <p:spPr>
          <a:xfrm>
            <a:off x="919119" y="0"/>
            <a:ext cx="10353761" cy="1326321"/>
          </a:xfrm>
        </p:spPr>
        <p:txBody>
          <a:bodyPr/>
          <a:lstStyle/>
          <a:p>
            <a:r>
              <a:rPr lang="en-US" dirty="0">
                <a:solidFill>
                  <a:schemeClr val="tx2">
                    <a:lumMod val="50000"/>
                  </a:schemeClr>
                </a:solidFill>
              </a:rPr>
              <a:t>Data visualization on web APP</a:t>
            </a:r>
          </a:p>
        </p:txBody>
      </p:sp>
      <p:pic>
        <p:nvPicPr>
          <p:cNvPr id="5" name="Picture 4">
            <a:extLst>
              <a:ext uri="{FF2B5EF4-FFF2-40B4-BE49-F238E27FC236}">
                <a16:creationId xmlns:a16="http://schemas.microsoft.com/office/drawing/2014/main" id="{9C64533C-FD41-43EE-A075-95EF1D4DC4A5}"/>
              </a:ext>
            </a:extLst>
          </p:cNvPr>
          <p:cNvPicPr>
            <a:picLocks noChangeAspect="1"/>
          </p:cNvPicPr>
          <p:nvPr/>
        </p:nvPicPr>
        <p:blipFill>
          <a:blip r:embed="rId2"/>
          <a:stretch>
            <a:fillRect/>
          </a:stretch>
        </p:blipFill>
        <p:spPr>
          <a:xfrm>
            <a:off x="0" y="1158678"/>
            <a:ext cx="5663397" cy="5699322"/>
          </a:xfrm>
          <a:prstGeom prst="rect">
            <a:avLst/>
          </a:prstGeom>
        </p:spPr>
      </p:pic>
      <p:pic>
        <p:nvPicPr>
          <p:cNvPr id="7" name="Picture 6">
            <a:extLst>
              <a:ext uri="{FF2B5EF4-FFF2-40B4-BE49-F238E27FC236}">
                <a16:creationId xmlns:a16="http://schemas.microsoft.com/office/drawing/2014/main" id="{394618D9-7EBA-4815-AA68-873E613BCBF3}"/>
              </a:ext>
            </a:extLst>
          </p:cNvPr>
          <p:cNvPicPr>
            <a:picLocks noChangeAspect="1"/>
          </p:cNvPicPr>
          <p:nvPr/>
        </p:nvPicPr>
        <p:blipFill>
          <a:blip r:embed="rId3"/>
          <a:stretch>
            <a:fillRect/>
          </a:stretch>
        </p:blipFill>
        <p:spPr>
          <a:xfrm>
            <a:off x="5814203" y="1193181"/>
            <a:ext cx="6387637" cy="5699323"/>
          </a:xfrm>
          <a:prstGeom prst="rect">
            <a:avLst/>
          </a:prstGeom>
        </p:spPr>
      </p:pic>
      <p:cxnSp>
        <p:nvCxnSpPr>
          <p:cNvPr id="9" name="Straight Arrow Connector 8">
            <a:extLst>
              <a:ext uri="{FF2B5EF4-FFF2-40B4-BE49-F238E27FC236}">
                <a16:creationId xmlns:a16="http://schemas.microsoft.com/office/drawing/2014/main" id="{59EC64CF-ACFD-49B4-A6BF-110F73389D46}"/>
              </a:ext>
            </a:extLst>
          </p:cNvPr>
          <p:cNvCxnSpPr/>
          <p:nvPr/>
        </p:nvCxnSpPr>
        <p:spPr>
          <a:xfrm flipV="1">
            <a:off x="3154260" y="3403439"/>
            <a:ext cx="2941739" cy="75710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4A427828-ABAF-4104-B7E6-C5729EABB8C3}"/>
              </a:ext>
            </a:extLst>
          </p:cNvPr>
          <p:cNvSpPr txBox="1"/>
          <p:nvPr/>
        </p:nvSpPr>
        <p:spPr>
          <a:xfrm rot="20659184" flipH="1">
            <a:off x="3996933" y="3430281"/>
            <a:ext cx="1473321" cy="369332"/>
          </a:xfrm>
          <a:prstGeom prst="rect">
            <a:avLst/>
          </a:prstGeom>
          <a:noFill/>
        </p:spPr>
        <p:txBody>
          <a:bodyPr wrap="square" rtlCol="0">
            <a:spAutoFit/>
          </a:bodyPr>
          <a:lstStyle/>
          <a:p>
            <a:r>
              <a:rPr lang="en-US" b="1" dirty="0">
                <a:solidFill>
                  <a:srgbClr val="00B0F0"/>
                </a:solidFill>
                <a:latin typeface="Bradley Hand ITC" panose="03070402050302030203" pitchFamily="66" charset="0"/>
              </a:rPr>
              <a:t>Redirecting</a:t>
            </a:r>
          </a:p>
        </p:txBody>
      </p:sp>
    </p:spTree>
    <p:extLst>
      <p:ext uri="{BB962C8B-B14F-4D97-AF65-F5344CB8AC3E}">
        <p14:creationId xmlns:p14="http://schemas.microsoft.com/office/powerpoint/2010/main" val="3947235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C14D-208D-4FC6-A961-A9268B0DD547}"/>
              </a:ext>
            </a:extLst>
          </p:cNvPr>
          <p:cNvSpPr>
            <a:spLocks noGrp="1"/>
          </p:cNvSpPr>
          <p:nvPr>
            <p:ph type="title"/>
          </p:nvPr>
        </p:nvSpPr>
        <p:spPr>
          <a:xfrm>
            <a:off x="844784" y="289335"/>
            <a:ext cx="10353761" cy="1326321"/>
          </a:xfrm>
        </p:spPr>
        <p:txBody>
          <a:bodyPr/>
          <a:lstStyle/>
          <a:p>
            <a:r>
              <a:rPr lang="en-US" dirty="0">
                <a:solidFill>
                  <a:srgbClr val="FFC000"/>
                </a:solidFill>
              </a:rPr>
              <a:t>GRAPHICAL REPRESENTATION OF THE PREVIOUS DATA</a:t>
            </a:r>
          </a:p>
        </p:txBody>
      </p:sp>
      <p:pic>
        <p:nvPicPr>
          <p:cNvPr id="5" name="Content Placeholder 4">
            <a:extLst>
              <a:ext uri="{FF2B5EF4-FFF2-40B4-BE49-F238E27FC236}">
                <a16:creationId xmlns:a16="http://schemas.microsoft.com/office/drawing/2014/main" id="{BAF528F2-9695-4397-AC7A-2F6DA4E0C1A1}"/>
              </a:ext>
            </a:extLst>
          </p:cNvPr>
          <p:cNvPicPr>
            <a:picLocks noGrp="1" noChangeAspect="1"/>
          </p:cNvPicPr>
          <p:nvPr>
            <p:ph idx="1"/>
          </p:nvPr>
        </p:nvPicPr>
        <p:blipFill>
          <a:blip r:embed="rId2"/>
          <a:stretch>
            <a:fillRect/>
          </a:stretch>
        </p:blipFill>
        <p:spPr>
          <a:xfrm>
            <a:off x="103516" y="1615656"/>
            <a:ext cx="6623763" cy="51107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F8D474BF-BC69-4026-99BF-29ED9FA4F224}"/>
              </a:ext>
            </a:extLst>
          </p:cNvPr>
          <p:cNvPicPr>
            <a:picLocks noChangeAspect="1"/>
          </p:cNvPicPr>
          <p:nvPr/>
        </p:nvPicPr>
        <p:blipFill>
          <a:blip r:embed="rId3"/>
          <a:stretch>
            <a:fillRect/>
          </a:stretch>
        </p:blipFill>
        <p:spPr>
          <a:xfrm>
            <a:off x="6855116" y="1935920"/>
            <a:ext cx="5336884" cy="4632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1211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446A-5FC9-4327-8236-C357D10AF0BE}"/>
              </a:ext>
            </a:extLst>
          </p:cNvPr>
          <p:cNvSpPr>
            <a:spLocks noGrp="1"/>
          </p:cNvSpPr>
          <p:nvPr>
            <p:ph type="title"/>
          </p:nvPr>
        </p:nvSpPr>
        <p:spPr/>
        <p:txBody>
          <a:bodyPr/>
          <a:lstStyle/>
          <a:p>
            <a:r>
              <a:rPr lang="en-US" dirty="0">
                <a:solidFill>
                  <a:srgbClr val="FFC000"/>
                </a:solidFill>
              </a:rPr>
              <a:t>Problem statement</a:t>
            </a:r>
          </a:p>
        </p:txBody>
      </p:sp>
      <p:sp>
        <p:nvSpPr>
          <p:cNvPr id="3" name="Content Placeholder 2">
            <a:extLst>
              <a:ext uri="{FF2B5EF4-FFF2-40B4-BE49-F238E27FC236}">
                <a16:creationId xmlns:a16="http://schemas.microsoft.com/office/drawing/2014/main" id="{6EF872D8-600F-4339-8941-8BE04D7D26B6}"/>
              </a:ext>
            </a:extLst>
          </p:cNvPr>
          <p:cNvSpPr>
            <a:spLocks noGrp="1"/>
          </p:cNvSpPr>
          <p:nvPr>
            <p:ph idx="1"/>
          </p:nvPr>
        </p:nvSpPr>
        <p:spPr/>
        <p:txBody>
          <a:bodyPr>
            <a:normAutofit/>
          </a:bodyPr>
          <a:lstStyle/>
          <a:p>
            <a:r>
              <a:rPr lang="en-US" sz="2800" b="1" i="0" dirty="0">
                <a:effectLst/>
                <a:latin typeface="Bradley Hand ITC" panose="03070402050302030203" pitchFamily="66" charset="0"/>
              </a:rPr>
              <a:t>Nowadays cities specially like metropolitan cities are now facing one of the most </a:t>
            </a:r>
            <a:r>
              <a:rPr lang="en-US" sz="2800" b="1" dirty="0">
                <a:effectLst/>
                <a:latin typeface="Bradley Hand ITC" panose="03070402050302030203" pitchFamily="66" charset="0"/>
              </a:rPr>
              <a:t>serious</a:t>
            </a:r>
            <a:r>
              <a:rPr lang="en-US" sz="2800" b="1" i="0" dirty="0">
                <a:effectLst/>
                <a:latin typeface="Bradley Hand ITC" panose="03070402050302030203" pitchFamily="66" charset="0"/>
              </a:rPr>
              <a:t> problem i.e. Pollution. </a:t>
            </a:r>
          </a:p>
          <a:p>
            <a:r>
              <a:rPr lang="en-US" sz="2800" b="1" i="0" dirty="0">
                <a:effectLst/>
                <a:latin typeface="Bradley Hand ITC" panose="03070402050302030203" pitchFamily="66" charset="0"/>
              </a:rPr>
              <a:t>Indian cities are the one of the most polluted cities in the world.</a:t>
            </a:r>
            <a:endParaRPr lang="en-US" sz="2800" b="1" dirty="0">
              <a:latin typeface="Bradley Hand ITC" panose="03070402050302030203" pitchFamily="66" charset="0"/>
            </a:endParaRPr>
          </a:p>
        </p:txBody>
      </p:sp>
      <p:sp>
        <p:nvSpPr>
          <p:cNvPr id="4" name="Arrow: Chevron 3">
            <a:extLst>
              <a:ext uri="{FF2B5EF4-FFF2-40B4-BE49-F238E27FC236}">
                <a16:creationId xmlns:a16="http://schemas.microsoft.com/office/drawing/2014/main" id="{78AF42CB-E545-4B28-BDE8-9D03FFC381F8}"/>
              </a:ext>
            </a:extLst>
          </p:cNvPr>
          <p:cNvSpPr/>
          <p:nvPr/>
        </p:nvSpPr>
        <p:spPr>
          <a:xfrm>
            <a:off x="4019909" y="4295955"/>
            <a:ext cx="1656272" cy="1811547"/>
          </a:xfrm>
          <a:prstGeom prst="chevr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BFF751F8-E865-4872-988A-0FC1717818B6}"/>
              </a:ext>
            </a:extLst>
          </p:cNvPr>
          <p:cNvSpPr/>
          <p:nvPr/>
        </p:nvSpPr>
        <p:spPr>
          <a:xfrm>
            <a:off x="6249129" y="4290204"/>
            <a:ext cx="1656272" cy="1811547"/>
          </a:xfrm>
          <a:prstGeom prst="chevr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31F163F6-70D1-469C-94E5-F706922CDCBF}"/>
              </a:ext>
            </a:extLst>
          </p:cNvPr>
          <p:cNvSpPr/>
          <p:nvPr/>
        </p:nvSpPr>
        <p:spPr>
          <a:xfrm>
            <a:off x="5152845" y="4295955"/>
            <a:ext cx="1656272" cy="1811547"/>
          </a:xfrm>
          <a:prstGeom prst="chevr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0735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C6DA0-DAED-4D7D-BA6D-5DEE5AF63427}"/>
              </a:ext>
            </a:extLst>
          </p:cNvPr>
          <p:cNvSpPr>
            <a:spLocks noGrp="1"/>
          </p:cNvSpPr>
          <p:nvPr>
            <p:ph type="title"/>
          </p:nvPr>
        </p:nvSpPr>
        <p:spPr>
          <a:xfrm>
            <a:off x="924444" y="1558506"/>
            <a:ext cx="10353761" cy="1326321"/>
          </a:xfrm>
        </p:spPr>
        <p:txBody>
          <a:bodyPr/>
          <a:lstStyle/>
          <a:p>
            <a:r>
              <a:rPr lang="en-US" dirty="0"/>
              <a:t>DEMONSTRATION VIDEO</a:t>
            </a:r>
          </a:p>
        </p:txBody>
      </p:sp>
      <p:sp>
        <p:nvSpPr>
          <p:cNvPr id="5" name="Arrow: Chevron 4">
            <a:extLst>
              <a:ext uri="{FF2B5EF4-FFF2-40B4-BE49-F238E27FC236}">
                <a16:creationId xmlns:a16="http://schemas.microsoft.com/office/drawing/2014/main" id="{2DB4093E-E11F-4DE6-9B28-1A80E5CD8ADC}"/>
              </a:ext>
            </a:extLst>
          </p:cNvPr>
          <p:cNvSpPr/>
          <p:nvPr/>
        </p:nvSpPr>
        <p:spPr>
          <a:xfrm>
            <a:off x="4261607" y="3145872"/>
            <a:ext cx="1317072" cy="1568741"/>
          </a:xfrm>
          <a:prstGeom prst="chevr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0D5F6E54-0712-44B6-A61B-792139535D4C}"/>
              </a:ext>
            </a:extLst>
          </p:cNvPr>
          <p:cNvSpPr/>
          <p:nvPr/>
        </p:nvSpPr>
        <p:spPr>
          <a:xfrm>
            <a:off x="5059959" y="3134686"/>
            <a:ext cx="1317072" cy="1568741"/>
          </a:xfrm>
          <a:prstGeom prst="chevr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07A93E61-E2ED-4554-B3DF-07B38AB4BB7D}"/>
              </a:ext>
            </a:extLst>
          </p:cNvPr>
          <p:cNvSpPr/>
          <p:nvPr/>
        </p:nvSpPr>
        <p:spPr>
          <a:xfrm>
            <a:off x="5858311" y="3155658"/>
            <a:ext cx="1317072" cy="1568741"/>
          </a:xfrm>
          <a:prstGeom prst="chevr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94BC6C23-1E87-445A-BFB6-8C5A7304277B}"/>
              </a:ext>
            </a:extLst>
          </p:cNvPr>
          <p:cNvSpPr/>
          <p:nvPr/>
        </p:nvSpPr>
        <p:spPr>
          <a:xfrm>
            <a:off x="6656663" y="3155658"/>
            <a:ext cx="1317072" cy="1568741"/>
          </a:xfrm>
          <a:prstGeom prst="chevr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1600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13D3-7AD7-4308-ABB9-9B364755F8C7}"/>
              </a:ext>
            </a:extLst>
          </p:cNvPr>
          <p:cNvSpPr>
            <a:spLocks noGrp="1"/>
          </p:cNvSpPr>
          <p:nvPr>
            <p:ph type="title"/>
          </p:nvPr>
        </p:nvSpPr>
        <p:spPr/>
        <p:txBody>
          <a:bodyPr/>
          <a:lstStyle/>
          <a:p>
            <a:endParaRPr lang="en-US"/>
          </a:p>
        </p:txBody>
      </p:sp>
      <p:pic>
        <p:nvPicPr>
          <p:cNvPr id="4" name="demo11">
            <a:hlinkClick r:id="" action="ppaction://media"/>
            <a:extLst>
              <a:ext uri="{FF2B5EF4-FFF2-40B4-BE49-F238E27FC236}">
                <a16:creationId xmlns:a16="http://schemas.microsoft.com/office/drawing/2014/main" id="{B3C999AB-9BB2-4E64-967D-70F2D203E7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8626"/>
            <a:ext cx="12469894" cy="685800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1974683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5D39-8151-4E40-A372-40CDDFC0BDC8}"/>
              </a:ext>
            </a:extLst>
          </p:cNvPr>
          <p:cNvSpPr>
            <a:spLocks noGrp="1"/>
          </p:cNvSpPr>
          <p:nvPr>
            <p:ph type="title"/>
          </p:nvPr>
        </p:nvSpPr>
        <p:spPr>
          <a:xfrm>
            <a:off x="5361230" y="609600"/>
            <a:ext cx="5906325" cy="1326321"/>
          </a:xfrm>
        </p:spPr>
        <p:txBody>
          <a:bodyPr/>
          <a:lstStyle/>
          <a:p>
            <a:r>
              <a:rPr lang="en-US" dirty="0"/>
              <a:t>WORKING OF OUR PROTOTYPE</a:t>
            </a:r>
          </a:p>
        </p:txBody>
      </p:sp>
      <p:pic>
        <p:nvPicPr>
          <p:cNvPr id="5" name="Picture 4">
            <a:extLst>
              <a:ext uri="{FF2B5EF4-FFF2-40B4-BE49-F238E27FC236}">
                <a16:creationId xmlns:a16="http://schemas.microsoft.com/office/drawing/2014/main" id="{ED31F4D2-6412-4B77-832C-0C1F6E068149}"/>
              </a:ext>
            </a:extLst>
          </p:cNvPr>
          <p:cNvPicPr>
            <a:picLocks noChangeAspect="1"/>
          </p:cNvPicPr>
          <p:nvPr/>
        </p:nvPicPr>
        <p:blipFill>
          <a:blip r:embed="rId2"/>
          <a:stretch>
            <a:fillRect/>
          </a:stretch>
        </p:blipFill>
        <p:spPr>
          <a:xfrm>
            <a:off x="144933" y="78133"/>
            <a:ext cx="5417667" cy="349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E747CDD2-BA86-45F5-8667-654D1193181C}"/>
              </a:ext>
            </a:extLst>
          </p:cNvPr>
          <p:cNvPicPr>
            <a:picLocks noChangeAspect="1"/>
          </p:cNvPicPr>
          <p:nvPr/>
        </p:nvPicPr>
        <p:blipFill>
          <a:blip r:embed="rId3"/>
          <a:stretch>
            <a:fillRect/>
          </a:stretch>
        </p:blipFill>
        <p:spPr>
          <a:xfrm>
            <a:off x="5900389" y="1935921"/>
            <a:ext cx="5906324" cy="4410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3224ABA0-9188-4B57-AAFA-88C2EDE6C1E7}"/>
              </a:ext>
            </a:extLst>
          </p:cNvPr>
          <p:cNvPicPr>
            <a:picLocks noChangeAspect="1"/>
          </p:cNvPicPr>
          <p:nvPr/>
        </p:nvPicPr>
        <p:blipFill>
          <a:blip r:embed="rId4"/>
          <a:stretch>
            <a:fillRect/>
          </a:stretch>
        </p:blipFill>
        <p:spPr>
          <a:xfrm>
            <a:off x="205244" y="3618088"/>
            <a:ext cx="2630235" cy="30504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6810BDCF-4511-4818-B55F-1C9BFD88A1D9}"/>
              </a:ext>
            </a:extLst>
          </p:cNvPr>
          <p:cNvPicPr>
            <a:picLocks noChangeAspect="1"/>
          </p:cNvPicPr>
          <p:nvPr/>
        </p:nvPicPr>
        <p:blipFill>
          <a:blip r:embed="rId5"/>
          <a:stretch>
            <a:fillRect/>
          </a:stretch>
        </p:blipFill>
        <p:spPr>
          <a:xfrm>
            <a:off x="2962799" y="3655078"/>
            <a:ext cx="2810267" cy="1267002"/>
          </a:xfrm>
          <a:prstGeom prst="rect">
            <a:avLst/>
          </a:prstGeom>
        </p:spPr>
      </p:pic>
      <p:pic>
        <p:nvPicPr>
          <p:cNvPr id="13" name="Picture 12">
            <a:extLst>
              <a:ext uri="{FF2B5EF4-FFF2-40B4-BE49-F238E27FC236}">
                <a16:creationId xmlns:a16="http://schemas.microsoft.com/office/drawing/2014/main" id="{26DA5CEC-E90E-418E-9763-C114E51E00D3}"/>
              </a:ext>
            </a:extLst>
          </p:cNvPr>
          <p:cNvPicPr>
            <a:picLocks noChangeAspect="1"/>
          </p:cNvPicPr>
          <p:nvPr/>
        </p:nvPicPr>
        <p:blipFill>
          <a:blip r:embed="rId6"/>
          <a:stretch>
            <a:fillRect/>
          </a:stretch>
        </p:blipFill>
        <p:spPr>
          <a:xfrm>
            <a:off x="2962800" y="5188765"/>
            <a:ext cx="2810267" cy="936756"/>
          </a:xfrm>
          <a:prstGeom prst="rect">
            <a:avLst/>
          </a:prstGeom>
        </p:spPr>
      </p:pic>
    </p:spTree>
    <p:extLst>
      <p:ext uri="{BB962C8B-B14F-4D97-AF65-F5344CB8AC3E}">
        <p14:creationId xmlns:p14="http://schemas.microsoft.com/office/powerpoint/2010/main" val="2415692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6984242-09B9-4117-9F22-820899AD2670}"/>
              </a:ext>
            </a:extLst>
          </p:cNvPr>
          <p:cNvSpPr/>
          <p:nvPr/>
        </p:nvSpPr>
        <p:spPr>
          <a:xfrm>
            <a:off x="3985829" y="609600"/>
            <a:ext cx="4209691" cy="1866181"/>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TextBox 4">
            <a:extLst>
              <a:ext uri="{FF2B5EF4-FFF2-40B4-BE49-F238E27FC236}">
                <a16:creationId xmlns:a16="http://schemas.microsoft.com/office/drawing/2014/main" id="{9ACE6BB3-228B-4E57-9534-4474ACA44873}"/>
              </a:ext>
            </a:extLst>
          </p:cNvPr>
          <p:cNvSpPr txBox="1"/>
          <p:nvPr/>
        </p:nvSpPr>
        <p:spPr>
          <a:xfrm>
            <a:off x="4813539" y="1250302"/>
            <a:ext cx="3131389" cy="584775"/>
          </a:xfrm>
          <a:prstGeom prst="rect">
            <a:avLst/>
          </a:prstGeom>
          <a:noFill/>
        </p:spPr>
        <p:txBody>
          <a:bodyPr wrap="square" rtlCol="0">
            <a:spAutoFit/>
          </a:bodyPr>
          <a:lstStyle/>
          <a:p>
            <a:r>
              <a:rPr lang="en-US" sz="3200" dirty="0"/>
              <a:t>CHALLENGES</a:t>
            </a:r>
          </a:p>
        </p:txBody>
      </p:sp>
      <p:sp>
        <p:nvSpPr>
          <p:cNvPr id="7" name="Rectangle: Rounded Corners 6">
            <a:extLst>
              <a:ext uri="{FF2B5EF4-FFF2-40B4-BE49-F238E27FC236}">
                <a16:creationId xmlns:a16="http://schemas.microsoft.com/office/drawing/2014/main" id="{0D94A9A9-6460-47D2-AEEC-C35B799F453B}"/>
              </a:ext>
            </a:extLst>
          </p:cNvPr>
          <p:cNvSpPr/>
          <p:nvPr/>
        </p:nvSpPr>
        <p:spPr>
          <a:xfrm>
            <a:off x="880844" y="2258037"/>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37DE32B-B85F-478C-AB6C-0563C895E025}"/>
              </a:ext>
            </a:extLst>
          </p:cNvPr>
          <p:cNvSpPr/>
          <p:nvPr/>
        </p:nvSpPr>
        <p:spPr>
          <a:xfrm>
            <a:off x="8776764" y="2149116"/>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F6E7FFD-3456-4C27-BE86-6C1DA553CB83}"/>
              </a:ext>
            </a:extLst>
          </p:cNvPr>
          <p:cNvSpPr/>
          <p:nvPr/>
        </p:nvSpPr>
        <p:spPr>
          <a:xfrm>
            <a:off x="7877816" y="4388264"/>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AA2B528-F700-4864-A0F7-39C12E659546}"/>
              </a:ext>
            </a:extLst>
          </p:cNvPr>
          <p:cNvSpPr/>
          <p:nvPr/>
        </p:nvSpPr>
        <p:spPr>
          <a:xfrm>
            <a:off x="8459381" y="2411466"/>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9" name="TextBox 18">
            <a:extLst>
              <a:ext uri="{FF2B5EF4-FFF2-40B4-BE49-F238E27FC236}">
                <a16:creationId xmlns:a16="http://schemas.microsoft.com/office/drawing/2014/main" id="{0E2C6602-A738-494E-99EC-3A5279490275}"/>
              </a:ext>
            </a:extLst>
          </p:cNvPr>
          <p:cNvSpPr txBox="1"/>
          <p:nvPr/>
        </p:nvSpPr>
        <p:spPr>
          <a:xfrm flipH="1">
            <a:off x="1667702" y="2680170"/>
            <a:ext cx="1618202" cy="923330"/>
          </a:xfrm>
          <a:prstGeom prst="rect">
            <a:avLst/>
          </a:prstGeom>
          <a:noFill/>
        </p:spPr>
        <p:txBody>
          <a:bodyPr wrap="square" rtlCol="0">
            <a:spAutoFit/>
          </a:bodyPr>
          <a:lstStyle/>
          <a:p>
            <a:r>
              <a:rPr lang="en-US" dirty="0">
                <a:latin typeface="Bradley Hand ITC" panose="03070402050302030203" pitchFamily="66" charset="0"/>
              </a:rPr>
              <a:t>Real Time Updation of Data</a:t>
            </a:r>
          </a:p>
        </p:txBody>
      </p:sp>
      <p:sp>
        <p:nvSpPr>
          <p:cNvPr id="20" name="TextBox 19">
            <a:extLst>
              <a:ext uri="{FF2B5EF4-FFF2-40B4-BE49-F238E27FC236}">
                <a16:creationId xmlns:a16="http://schemas.microsoft.com/office/drawing/2014/main" id="{7F28533A-BB70-4E33-98E1-4A74405C6105}"/>
              </a:ext>
            </a:extLst>
          </p:cNvPr>
          <p:cNvSpPr txBox="1"/>
          <p:nvPr/>
        </p:nvSpPr>
        <p:spPr>
          <a:xfrm flipH="1">
            <a:off x="8806607" y="2451603"/>
            <a:ext cx="1997061" cy="923330"/>
          </a:xfrm>
          <a:prstGeom prst="rect">
            <a:avLst/>
          </a:prstGeom>
          <a:noFill/>
        </p:spPr>
        <p:txBody>
          <a:bodyPr wrap="square" rtlCol="0">
            <a:spAutoFit/>
          </a:bodyPr>
          <a:lstStyle/>
          <a:p>
            <a:pPr algn="just"/>
            <a:r>
              <a:rPr lang="en-US" dirty="0">
                <a:latin typeface="Bradley Hand ITC" panose="03070402050302030203" pitchFamily="66" charset="0"/>
              </a:rPr>
              <a:t>Hardware should be close to the gas leakage prone area  </a:t>
            </a:r>
          </a:p>
        </p:txBody>
      </p:sp>
      <p:sp>
        <p:nvSpPr>
          <p:cNvPr id="21" name="TextBox 20">
            <a:extLst>
              <a:ext uri="{FF2B5EF4-FFF2-40B4-BE49-F238E27FC236}">
                <a16:creationId xmlns:a16="http://schemas.microsoft.com/office/drawing/2014/main" id="{070D69EE-E85E-4E23-80E0-CFB1A018BDB4}"/>
              </a:ext>
            </a:extLst>
          </p:cNvPr>
          <p:cNvSpPr txBox="1"/>
          <p:nvPr/>
        </p:nvSpPr>
        <p:spPr>
          <a:xfrm flipH="1">
            <a:off x="2995834" y="5227180"/>
            <a:ext cx="1867949" cy="369332"/>
          </a:xfrm>
          <a:prstGeom prst="rect">
            <a:avLst/>
          </a:prstGeom>
          <a:noFill/>
        </p:spPr>
        <p:txBody>
          <a:bodyPr wrap="square" rtlCol="0">
            <a:spAutoFit/>
          </a:bodyPr>
          <a:lstStyle/>
          <a:p>
            <a:r>
              <a:rPr lang="en-US" dirty="0">
                <a:latin typeface="Bradley Hand ITC" panose="03070402050302030203" pitchFamily="66" charset="0"/>
              </a:rPr>
              <a:t>Size of the box</a:t>
            </a:r>
          </a:p>
        </p:txBody>
      </p:sp>
      <p:sp>
        <p:nvSpPr>
          <p:cNvPr id="22" name="Rectangle: Rounded Corners 21">
            <a:extLst>
              <a:ext uri="{FF2B5EF4-FFF2-40B4-BE49-F238E27FC236}">
                <a16:creationId xmlns:a16="http://schemas.microsoft.com/office/drawing/2014/main" id="{E73DC9AE-3F0F-4BC5-A85E-B9969915546A}"/>
              </a:ext>
            </a:extLst>
          </p:cNvPr>
          <p:cNvSpPr/>
          <p:nvPr/>
        </p:nvSpPr>
        <p:spPr>
          <a:xfrm>
            <a:off x="2286965" y="4566407"/>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751270DB-E729-4DBD-8CFA-C0F0AD2F0C57}"/>
              </a:ext>
            </a:extLst>
          </p:cNvPr>
          <p:cNvSpPr/>
          <p:nvPr/>
        </p:nvSpPr>
        <p:spPr>
          <a:xfrm>
            <a:off x="1033244" y="2410437"/>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468AAD3-D82F-49C5-AC08-9CB0892B4036}"/>
              </a:ext>
            </a:extLst>
          </p:cNvPr>
          <p:cNvSpPr/>
          <p:nvPr/>
        </p:nvSpPr>
        <p:spPr>
          <a:xfrm>
            <a:off x="1185644" y="2562837"/>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9A32529-FF1F-4118-8397-23FD2A339645}"/>
              </a:ext>
            </a:extLst>
          </p:cNvPr>
          <p:cNvSpPr/>
          <p:nvPr/>
        </p:nvSpPr>
        <p:spPr>
          <a:xfrm>
            <a:off x="8611781" y="2276213"/>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6498C7E-6044-4D97-A4AE-D27A8EDC4673}"/>
              </a:ext>
            </a:extLst>
          </p:cNvPr>
          <p:cNvSpPr/>
          <p:nvPr/>
        </p:nvSpPr>
        <p:spPr>
          <a:xfrm>
            <a:off x="7716282" y="4566407"/>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928D7E90-C7E9-4288-80F2-7BB7D078762A}"/>
              </a:ext>
            </a:extLst>
          </p:cNvPr>
          <p:cNvSpPr/>
          <p:nvPr/>
        </p:nvSpPr>
        <p:spPr>
          <a:xfrm>
            <a:off x="7594398" y="4730853"/>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00B325DA-DE8F-412E-AB4C-5E0B40AC69AF}"/>
              </a:ext>
            </a:extLst>
          </p:cNvPr>
          <p:cNvSpPr/>
          <p:nvPr/>
        </p:nvSpPr>
        <p:spPr>
          <a:xfrm>
            <a:off x="2324403" y="4566407"/>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FA3BD3D-408B-4CA6-8D5B-B7A10FC3C3BE}"/>
              </a:ext>
            </a:extLst>
          </p:cNvPr>
          <p:cNvSpPr/>
          <p:nvPr/>
        </p:nvSpPr>
        <p:spPr>
          <a:xfrm>
            <a:off x="2476803" y="4718807"/>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EEABD9BD-C00C-4564-881F-27CCB9D3D72A}"/>
              </a:ext>
            </a:extLst>
          </p:cNvPr>
          <p:cNvSpPr/>
          <p:nvPr/>
        </p:nvSpPr>
        <p:spPr>
          <a:xfrm>
            <a:off x="2629203" y="4871207"/>
            <a:ext cx="2424418" cy="1426128"/>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33" name="TextBox 32">
            <a:extLst>
              <a:ext uri="{FF2B5EF4-FFF2-40B4-BE49-F238E27FC236}">
                <a16:creationId xmlns:a16="http://schemas.microsoft.com/office/drawing/2014/main" id="{5985F5C2-A27F-4D5F-B99A-9F861BE05272}"/>
              </a:ext>
            </a:extLst>
          </p:cNvPr>
          <p:cNvSpPr txBox="1"/>
          <p:nvPr/>
        </p:nvSpPr>
        <p:spPr>
          <a:xfrm flipH="1">
            <a:off x="7992778" y="4904014"/>
            <a:ext cx="1997061" cy="646331"/>
          </a:xfrm>
          <a:prstGeom prst="rect">
            <a:avLst/>
          </a:prstGeom>
          <a:noFill/>
        </p:spPr>
        <p:txBody>
          <a:bodyPr wrap="square" rtlCol="0">
            <a:spAutoFit/>
          </a:bodyPr>
          <a:lstStyle/>
          <a:p>
            <a:pPr algn="ctr"/>
            <a:r>
              <a:rPr lang="en-US" dirty="0">
                <a:latin typeface="Bradley Hand ITC" panose="03070402050302030203" pitchFamily="66" charset="0"/>
              </a:rPr>
              <a:t>Internet Connectivity</a:t>
            </a:r>
          </a:p>
        </p:txBody>
      </p:sp>
      <p:cxnSp>
        <p:nvCxnSpPr>
          <p:cNvPr id="8" name="Straight Arrow Connector 7">
            <a:extLst>
              <a:ext uri="{FF2B5EF4-FFF2-40B4-BE49-F238E27FC236}">
                <a16:creationId xmlns:a16="http://schemas.microsoft.com/office/drawing/2014/main" id="{0A7946C0-B2FC-4807-A237-FB98DBC32E3F}"/>
              </a:ext>
            </a:extLst>
          </p:cNvPr>
          <p:cNvCxnSpPr>
            <a:cxnSpLocks/>
          </p:cNvCxnSpPr>
          <p:nvPr/>
        </p:nvCxnSpPr>
        <p:spPr>
          <a:xfrm flipH="1">
            <a:off x="3663675" y="2258037"/>
            <a:ext cx="917262" cy="37014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16336468-23D1-48A0-A04D-744DCB8B7C03}"/>
              </a:ext>
            </a:extLst>
          </p:cNvPr>
          <p:cNvCxnSpPr>
            <a:cxnSpLocks/>
          </p:cNvCxnSpPr>
          <p:nvPr/>
        </p:nvCxnSpPr>
        <p:spPr>
          <a:xfrm flipH="1">
            <a:off x="4687036" y="2562837"/>
            <a:ext cx="747508" cy="180674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F4F22243-A85D-4220-9605-3B9CC9A060DE}"/>
              </a:ext>
            </a:extLst>
          </p:cNvPr>
          <p:cNvCxnSpPr>
            <a:cxnSpLocks/>
          </p:cNvCxnSpPr>
          <p:nvPr/>
        </p:nvCxnSpPr>
        <p:spPr>
          <a:xfrm>
            <a:off x="6973233" y="2495238"/>
            <a:ext cx="723797" cy="185117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E6C99D8B-9C68-464A-9A59-1C2985E9E9D9}"/>
              </a:ext>
            </a:extLst>
          </p:cNvPr>
          <p:cNvCxnSpPr>
            <a:cxnSpLocks/>
          </p:cNvCxnSpPr>
          <p:nvPr/>
        </p:nvCxnSpPr>
        <p:spPr>
          <a:xfrm flipH="1">
            <a:off x="3656081" y="2258037"/>
            <a:ext cx="917262" cy="37014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A1268931-9903-4E93-92DE-0912A477C1DA}"/>
              </a:ext>
            </a:extLst>
          </p:cNvPr>
          <p:cNvCxnSpPr>
            <a:cxnSpLocks/>
          </p:cNvCxnSpPr>
          <p:nvPr/>
        </p:nvCxnSpPr>
        <p:spPr>
          <a:xfrm>
            <a:off x="7862013" y="2061965"/>
            <a:ext cx="637280" cy="26134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36750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C616-2B9B-4B6D-865C-8787DE9C8A4B}"/>
              </a:ext>
            </a:extLst>
          </p:cNvPr>
          <p:cNvSpPr>
            <a:spLocks noGrp="1"/>
          </p:cNvSpPr>
          <p:nvPr>
            <p:ph type="title"/>
          </p:nvPr>
        </p:nvSpPr>
        <p:spPr>
          <a:xfrm>
            <a:off x="913793" y="139097"/>
            <a:ext cx="10353761" cy="1326321"/>
          </a:xfrm>
        </p:spPr>
        <p:txBody>
          <a:bodyPr/>
          <a:lstStyle/>
          <a:p>
            <a:r>
              <a:rPr lang="en-US" dirty="0">
                <a:solidFill>
                  <a:schemeClr val="accent1">
                    <a:lumMod val="60000"/>
                    <a:lumOff val="40000"/>
                  </a:schemeClr>
                </a:solidFill>
              </a:rPr>
              <a:t>Contribution towards society</a:t>
            </a:r>
          </a:p>
        </p:txBody>
      </p:sp>
      <p:sp>
        <p:nvSpPr>
          <p:cNvPr id="3" name="Content Placeholder 2">
            <a:extLst>
              <a:ext uri="{FF2B5EF4-FFF2-40B4-BE49-F238E27FC236}">
                <a16:creationId xmlns:a16="http://schemas.microsoft.com/office/drawing/2014/main" id="{1F0B03B2-E955-49DE-B1C2-747C50F67321}"/>
              </a:ext>
            </a:extLst>
          </p:cNvPr>
          <p:cNvSpPr>
            <a:spLocks noGrp="1"/>
          </p:cNvSpPr>
          <p:nvPr>
            <p:ph idx="1"/>
          </p:nvPr>
        </p:nvSpPr>
        <p:spPr>
          <a:xfrm>
            <a:off x="543587" y="1561225"/>
            <a:ext cx="11326360" cy="4943092"/>
          </a:xfrm>
        </p:spPr>
        <p:txBody>
          <a:bodyPr>
            <a:normAutofit fontScale="92500"/>
          </a:bodyPr>
          <a:lstStyle/>
          <a:p>
            <a:pPr algn="just"/>
            <a:r>
              <a:rPr lang="en-US" sz="2400" b="1" dirty="0">
                <a:latin typeface="Bradley Hand ITC" panose="03070402050302030203" pitchFamily="66" charset="0"/>
              </a:rPr>
              <a:t>This IOT based air quality monitoring system will make people more aware about their surroundings. People can avoid hazards, accidents and various types of illnesses by easily accessing the various air quality parameters in their nearby surroundings. </a:t>
            </a:r>
          </a:p>
          <a:p>
            <a:pPr algn="just"/>
            <a:r>
              <a:rPr lang="en-US" sz="2400" b="1" dirty="0">
                <a:latin typeface="Bradley Hand ITC" panose="03070402050302030203" pitchFamily="66" charset="0"/>
              </a:rPr>
              <a:t>Help can be provided to workers who are working in tough environmental conditions by the concerned authorities. </a:t>
            </a:r>
          </a:p>
          <a:p>
            <a:pPr algn="just"/>
            <a:r>
              <a:rPr lang="en-US" sz="2400" b="1" dirty="0">
                <a:latin typeface="Bradley Hand ITC" panose="03070402050302030203" pitchFamily="66" charset="0"/>
              </a:rPr>
              <a:t>This can be achieved by keeping real-time control on aur IOT based solution. Air monitoring can be made easier through effective SMS alerts and Detection of toxic gases can be made much easier. </a:t>
            </a:r>
          </a:p>
          <a:p>
            <a:pPr algn="just"/>
            <a:r>
              <a:rPr lang="en-US" sz="2400" b="1" dirty="0">
                <a:latin typeface="Bradley Hand ITC" panose="03070402050302030203" pitchFamily="66" charset="0"/>
              </a:rPr>
              <a:t>The monitoring of temperature and humidity can be helpful in the analysis of required situation and can be helpful to keep a favorable environment, particularly in the field of mining.</a:t>
            </a:r>
          </a:p>
        </p:txBody>
      </p:sp>
    </p:spTree>
    <p:extLst>
      <p:ext uri="{BB962C8B-B14F-4D97-AF65-F5344CB8AC3E}">
        <p14:creationId xmlns:p14="http://schemas.microsoft.com/office/powerpoint/2010/main" val="4044307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A170-F1BC-4B36-A54A-C988A68F9140}"/>
              </a:ext>
            </a:extLst>
          </p:cNvPr>
          <p:cNvSpPr>
            <a:spLocks noGrp="1"/>
          </p:cNvSpPr>
          <p:nvPr>
            <p:ph type="title"/>
          </p:nvPr>
        </p:nvSpPr>
        <p:spPr/>
        <p:txBody>
          <a:bodyPr/>
          <a:lstStyle/>
          <a:p>
            <a:r>
              <a:rPr lang="en-US" dirty="0">
                <a:solidFill>
                  <a:schemeClr val="accent6">
                    <a:lumMod val="60000"/>
                    <a:lumOff val="40000"/>
                  </a:schemeClr>
                </a:solidFill>
              </a:rPr>
              <a:t>advantages</a:t>
            </a:r>
          </a:p>
        </p:txBody>
      </p:sp>
      <p:sp>
        <p:nvSpPr>
          <p:cNvPr id="3" name="Content Placeholder 2">
            <a:extLst>
              <a:ext uri="{FF2B5EF4-FFF2-40B4-BE49-F238E27FC236}">
                <a16:creationId xmlns:a16="http://schemas.microsoft.com/office/drawing/2014/main" id="{572118DE-6355-4647-98BE-00AE7ED1A806}"/>
              </a:ext>
            </a:extLst>
          </p:cNvPr>
          <p:cNvSpPr>
            <a:spLocks noGrp="1"/>
          </p:cNvSpPr>
          <p:nvPr>
            <p:ph idx="1"/>
          </p:nvPr>
        </p:nvSpPr>
        <p:spPr>
          <a:xfrm>
            <a:off x="913795" y="1673525"/>
            <a:ext cx="10662854" cy="4779033"/>
          </a:xfrm>
        </p:spPr>
        <p:txBody>
          <a:bodyPr>
            <a:normAutofit/>
          </a:bodyPr>
          <a:lstStyle/>
          <a:p>
            <a:r>
              <a:rPr lang="en-US" sz="2400" b="1" dirty="0">
                <a:latin typeface="Bradley Hand ITC" panose="03070402050302030203" pitchFamily="66" charset="0"/>
              </a:rPr>
              <a:t>Cost Efficient</a:t>
            </a:r>
          </a:p>
          <a:p>
            <a:r>
              <a:rPr lang="en-US" sz="2400" b="1" dirty="0">
                <a:latin typeface="Bradley Hand ITC" panose="03070402050302030203" pitchFamily="66" charset="0"/>
              </a:rPr>
              <a:t>Users from all type of domain can easily monitor their home pollution level with minimum effort.</a:t>
            </a:r>
          </a:p>
          <a:p>
            <a:pPr algn="l"/>
            <a:r>
              <a:rPr lang="en-US" sz="2400" b="1" i="0" dirty="0">
                <a:effectLst/>
                <a:latin typeface="Bradley Hand ITC" panose="03070402050302030203" pitchFamily="66" charset="0"/>
              </a:rPr>
              <a:t>Our project was designed to help a person to detect,  monitor, and test air pollution in a given area. The kit has  been integrated with a mobile application that helps the user in predicting the pollution level of their entire route. </a:t>
            </a:r>
          </a:p>
          <a:p>
            <a:pPr algn="l"/>
            <a:r>
              <a:rPr lang="en-US" sz="2400" b="1" i="0" dirty="0">
                <a:effectLst/>
                <a:latin typeface="Bradley Hand ITC" panose="03070402050302030203" pitchFamily="66" charset="0"/>
              </a:rPr>
              <a:t>This proposed air pollution monitoring kit along with the  integrated mobile and web application can be helpful to people to  identify their exposure level to air pollutants. </a:t>
            </a:r>
          </a:p>
          <a:p>
            <a:pPr algn="l"/>
            <a:endParaRPr lang="en-US" sz="2400" b="1" i="0" dirty="0">
              <a:effectLst/>
              <a:latin typeface="Bradley Hand ITC" panose="03070402050302030203" pitchFamily="66" charset="0"/>
            </a:endParaRPr>
          </a:p>
          <a:p>
            <a:endParaRPr lang="en-US" sz="2400" b="1" dirty="0">
              <a:latin typeface="Bradley Hand ITC" panose="03070402050302030203" pitchFamily="66" charset="0"/>
            </a:endParaRPr>
          </a:p>
        </p:txBody>
      </p:sp>
    </p:spTree>
    <p:extLst>
      <p:ext uri="{BB962C8B-B14F-4D97-AF65-F5344CB8AC3E}">
        <p14:creationId xmlns:p14="http://schemas.microsoft.com/office/powerpoint/2010/main" val="915623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C69B-C19F-4869-BA2B-E6865C1813A4}"/>
              </a:ext>
            </a:extLst>
          </p:cNvPr>
          <p:cNvSpPr>
            <a:spLocks noGrp="1"/>
          </p:cNvSpPr>
          <p:nvPr>
            <p:ph type="title"/>
          </p:nvPr>
        </p:nvSpPr>
        <p:spPr>
          <a:xfrm>
            <a:off x="913795" y="117158"/>
            <a:ext cx="10353761" cy="1326321"/>
          </a:xfrm>
        </p:spPr>
        <p:txBody>
          <a:bodyPr/>
          <a:lstStyle/>
          <a:p>
            <a:r>
              <a:rPr lang="en-US" dirty="0"/>
              <a:t>Future scope</a:t>
            </a:r>
          </a:p>
        </p:txBody>
      </p:sp>
      <p:sp>
        <p:nvSpPr>
          <p:cNvPr id="3" name="Content Placeholder 2">
            <a:extLst>
              <a:ext uri="{FF2B5EF4-FFF2-40B4-BE49-F238E27FC236}">
                <a16:creationId xmlns:a16="http://schemas.microsoft.com/office/drawing/2014/main" id="{86328387-4761-4E80-B994-1FA5FD5D6EEA}"/>
              </a:ext>
            </a:extLst>
          </p:cNvPr>
          <p:cNvSpPr>
            <a:spLocks noGrp="1"/>
          </p:cNvSpPr>
          <p:nvPr>
            <p:ph idx="1"/>
          </p:nvPr>
        </p:nvSpPr>
        <p:spPr>
          <a:xfrm>
            <a:off x="615844" y="1202213"/>
            <a:ext cx="10353762" cy="3695136"/>
          </a:xfrm>
        </p:spPr>
        <p:txBody>
          <a:bodyPr>
            <a:normAutofit/>
          </a:bodyPr>
          <a:lstStyle/>
          <a:p>
            <a:r>
              <a:rPr lang="en-US" sz="2400" b="1" dirty="0">
                <a:latin typeface="Bradley Hand ITC" panose="03070402050302030203" pitchFamily="66" charset="0"/>
              </a:rPr>
              <a:t>Through the help of this prototype, our aim is to expand by planting various such prototypes in as many small localities in Delhi as possible that would help us to cover almost all the regions of Delhi and would help us to get more accurate air quality index results locality wise and help us to react to the extremities of the air quality better. </a:t>
            </a:r>
          </a:p>
          <a:p>
            <a:r>
              <a:rPr lang="en-US" sz="2400" b="1" dirty="0">
                <a:latin typeface="Bradley Hand ITC" panose="03070402050302030203" pitchFamily="66" charset="0"/>
              </a:rPr>
              <a:t>We can further provide this data for research work which would enable the researchers to perform an even more detailed analysis on air quality</a:t>
            </a:r>
          </a:p>
        </p:txBody>
      </p:sp>
      <p:pic>
        <p:nvPicPr>
          <p:cNvPr id="4" name="Picture 2" descr="&#10;">
            <a:extLst>
              <a:ext uri="{FF2B5EF4-FFF2-40B4-BE49-F238E27FC236}">
                <a16:creationId xmlns:a16="http://schemas.microsoft.com/office/drawing/2014/main" id="{AA1E636F-4F6A-436B-914C-82988F495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5381" y="4398014"/>
            <a:ext cx="3997477" cy="24599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59690C9-A6F2-4CDE-93BF-A4DA2F5DF9D7}"/>
              </a:ext>
            </a:extLst>
          </p:cNvPr>
          <p:cNvPicPr>
            <a:picLocks noChangeAspect="1"/>
          </p:cNvPicPr>
          <p:nvPr/>
        </p:nvPicPr>
        <p:blipFill>
          <a:blip r:embed="rId3"/>
          <a:stretch>
            <a:fillRect/>
          </a:stretch>
        </p:blipFill>
        <p:spPr>
          <a:xfrm>
            <a:off x="213662" y="4485834"/>
            <a:ext cx="4323587" cy="2339905"/>
          </a:xfrm>
          <a:prstGeom prst="rect">
            <a:avLst/>
          </a:prstGeom>
        </p:spPr>
      </p:pic>
    </p:spTree>
    <p:extLst>
      <p:ext uri="{BB962C8B-B14F-4D97-AF65-F5344CB8AC3E}">
        <p14:creationId xmlns:p14="http://schemas.microsoft.com/office/powerpoint/2010/main" val="82078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051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9935-879A-4192-89A8-DF2EE5ADED8B}"/>
              </a:ext>
            </a:extLst>
          </p:cNvPr>
          <p:cNvSpPr>
            <a:spLocks noGrp="1"/>
          </p:cNvSpPr>
          <p:nvPr>
            <p:ph type="title"/>
          </p:nvPr>
        </p:nvSpPr>
        <p:spPr>
          <a:xfrm>
            <a:off x="759126" y="232913"/>
            <a:ext cx="10353761" cy="1326321"/>
          </a:xfrm>
        </p:spPr>
        <p:txBody>
          <a:bodyPr/>
          <a:lstStyle/>
          <a:p>
            <a:r>
              <a:rPr lang="en-US" dirty="0">
                <a:solidFill>
                  <a:schemeClr val="accent2">
                    <a:lumMod val="75000"/>
                  </a:schemeClr>
                </a:solidFill>
              </a:rPr>
              <a:t>Motivation and objective</a:t>
            </a:r>
          </a:p>
        </p:txBody>
      </p:sp>
      <p:sp>
        <p:nvSpPr>
          <p:cNvPr id="3" name="Content Placeholder 2">
            <a:extLst>
              <a:ext uri="{FF2B5EF4-FFF2-40B4-BE49-F238E27FC236}">
                <a16:creationId xmlns:a16="http://schemas.microsoft.com/office/drawing/2014/main" id="{137BB16D-6267-4BD0-A077-1719EA6A5E13}"/>
              </a:ext>
            </a:extLst>
          </p:cNvPr>
          <p:cNvSpPr>
            <a:spLocks noGrp="1"/>
          </p:cNvSpPr>
          <p:nvPr>
            <p:ph idx="1"/>
          </p:nvPr>
        </p:nvSpPr>
        <p:spPr>
          <a:xfrm>
            <a:off x="759126" y="1535502"/>
            <a:ext cx="11214338" cy="5322497"/>
          </a:xfrm>
        </p:spPr>
        <p:txBody>
          <a:bodyPr>
            <a:normAutofit fontScale="85000" lnSpcReduction="10000"/>
          </a:bodyPr>
          <a:lstStyle/>
          <a:p>
            <a:r>
              <a:rPr lang="en-US" sz="2800" b="1" dirty="0">
                <a:latin typeface="Bradley Hand ITC" panose="03070402050302030203" pitchFamily="66" charset="0"/>
              </a:rPr>
              <a:t>Air pollution causes a lot of harm to our surroundings and also causes a lot of health problems to people around us. These health problems include breathing diseases like asthma, chronic obstructive pulmonary disease, chronic bronchitis, emphysema etc.</a:t>
            </a:r>
          </a:p>
          <a:p>
            <a:pPr marL="0" indent="0">
              <a:buNone/>
            </a:pPr>
            <a:endParaRPr lang="en-US" sz="2800" b="1" dirty="0">
              <a:latin typeface="Bradley Hand ITC" panose="03070402050302030203" pitchFamily="66" charset="0"/>
            </a:endParaRPr>
          </a:p>
          <a:p>
            <a:r>
              <a:rPr lang="en-US" sz="2800" b="1" dirty="0">
                <a:latin typeface="Bradley Hand ITC" panose="03070402050302030203" pitchFamily="66" charset="0"/>
              </a:rPr>
              <a:t>Neglecting air pollution may cause various kinds of problems to us which include more hospital admissions, premature death, lung problems which may even include lung cancer, breathing problems, wheezing, coughing, and worsening of existing cardiac conditions and respiratory conditions.</a:t>
            </a:r>
          </a:p>
          <a:p>
            <a:endParaRPr lang="en-US" sz="2800" b="1" dirty="0">
              <a:latin typeface="Bradley Hand ITC" panose="03070402050302030203" pitchFamily="66" charset="0"/>
            </a:endParaRPr>
          </a:p>
          <a:p>
            <a:r>
              <a:rPr lang="en-US" sz="2800" b="1" dirty="0">
                <a:latin typeface="Bradley Hand ITC" panose="03070402050302030203" pitchFamily="66" charset="0"/>
              </a:rPr>
              <a:t>Our motivation is to focus on serious problems like gas leaks and other hazards like explosion of flammable gases, chemical burns, cold burns and poisoning.</a:t>
            </a:r>
          </a:p>
        </p:txBody>
      </p:sp>
    </p:spTree>
    <p:extLst>
      <p:ext uri="{BB962C8B-B14F-4D97-AF65-F5344CB8AC3E}">
        <p14:creationId xmlns:p14="http://schemas.microsoft.com/office/powerpoint/2010/main" val="287356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5E07-F489-46EB-8475-0D8614B44C89}"/>
              </a:ext>
            </a:extLst>
          </p:cNvPr>
          <p:cNvSpPr>
            <a:spLocks noGrp="1"/>
          </p:cNvSpPr>
          <p:nvPr>
            <p:ph type="title"/>
          </p:nvPr>
        </p:nvSpPr>
        <p:spPr/>
        <p:txBody>
          <a:bodyPr/>
          <a:lstStyle/>
          <a:p>
            <a:r>
              <a:rPr lang="en-US" dirty="0">
                <a:solidFill>
                  <a:schemeClr val="tx1">
                    <a:lumMod val="50000"/>
                  </a:schemeClr>
                </a:solidFill>
              </a:rPr>
              <a:t>Our solution</a:t>
            </a:r>
          </a:p>
        </p:txBody>
      </p:sp>
      <p:sp>
        <p:nvSpPr>
          <p:cNvPr id="3" name="Content Placeholder 2">
            <a:extLst>
              <a:ext uri="{FF2B5EF4-FFF2-40B4-BE49-F238E27FC236}">
                <a16:creationId xmlns:a16="http://schemas.microsoft.com/office/drawing/2014/main" id="{14E1BB87-FA61-44A7-85EA-335C3A9866E8}"/>
              </a:ext>
            </a:extLst>
          </p:cNvPr>
          <p:cNvSpPr>
            <a:spLocks noGrp="1"/>
          </p:cNvSpPr>
          <p:nvPr>
            <p:ph idx="1"/>
          </p:nvPr>
        </p:nvSpPr>
        <p:spPr>
          <a:xfrm>
            <a:off x="913795" y="2096064"/>
            <a:ext cx="10835382" cy="4152336"/>
          </a:xfrm>
        </p:spPr>
        <p:txBody>
          <a:bodyPr>
            <a:normAutofit fontScale="92500" lnSpcReduction="20000"/>
          </a:bodyPr>
          <a:lstStyle/>
          <a:p>
            <a:pPr algn="just"/>
            <a:r>
              <a:rPr lang="en-US" sz="3200" b="1" i="0" dirty="0">
                <a:effectLst/>
                <a:latin typeface="Bradley Hand ITC" panose="03070402050302030203" pitchFamily="66" charset="0"/>
              </a:rPr>
              <a:t>So we are trying to make an IOT based air pollution monitoring system, which main aim is to monitor the air pollution which will be beneficial for the people who had some lung disease aur facing the lung and heart issues.</a:t>
            </a:r>
          </a:p>
          <a:p>
            <a:pPr algn="just"/>
            <a:endParaRPr lang="en-US" sz="3200" b="1" i="0" dirty="0">
              <a:effectLst/>
              <a:latin typeface="Bradley Hand ITC" panose="03070402050302030203" pitchFamily="66" charset="0"/>
            </a:endParaRPr>
          </a:p>
          <a:p>
            <a:pPr algn="just"/>
            <a:r>
              <a:rPr lang="en-US" sz="3200" b="1" dirty="0">
                <a:effectLst/>
                <a:latin typeface="Bradley Hand ITC" panose="03070402050302030203" pitchFamily="66" charset="0"/>
              </a:rPr>
              <a:t>We created a Web and mobile based application which will notify the user when any of the reading like PM 2.5, Carbon Monoxide and LPG gas.</a:t>
            </a:r>
            <a:endParaRPr lang="en-US" sz="3200" dirty="0"/>
          </a:p>
        </p:txBody>
      </p:sp>
    </p:spTree>
    <p:extLst>
      <p:ext uri="{BB962C8B-B14F-4D97-AF65-F5344CB8AC3E}">
        <p14:creationId xmlns:p14="http://schemas.microsoft.com/office/powerpoint/2010/main" val="1600670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065C-7365-4158-A998-BB45898E3753}"/>
              </a:ext>
            </a:extLst>
          </p:cNvPr>
          <p:cNvSpPr>
            <a:spLocks noGrp="1"/>
          </p:cNvSpPr>
          <p:nvPr>
            <p:ph type="title"/>
          </p:nvPr>
        </p:nvSpPr>
        <p:spPr/>
        <p:txBody>
          <a:bodyPr/>
          <a:lstStyle/>
          <a:p>
            <a:r>
              <a:rPr lang="en-US" dirty="0">
                <a:solidFill>
                  <a:schemeClr val="accent4">
                    <a:lumMod val="75000"/>
                  </a:schemeClr>
                </a:solidFill>
              </a:rPr>
              <a:t>target audience</a:t>
            </a:r>
          </a:p>
        </p:txBody>
      </p:sp>
      <p:sp>
        <p:nvSpPr>
          <p:cNvPr id="3" name="Content Placeholder 2">
            <a:extLst>
              <a:ext uri="{FF2B5EF4-FFF2-40B4-BE49-F238E27FC236}">
                <a16:creationId xmlns:a16="http://schemas.microsoft.com/office/drawing/2014/main" id="{676B778F-F045-492C-9CD9-E60DF2C0BCA2}"/>
              </a:ext>
            </a:extLst>
          </p:cNvPr>
          <p:cNvSpPr>
            <a:spLocks noGrp="1"/>
          </p:cNvSpPr>
          <p:nvPr>
            <p:ph idx="1"/>
          </p:nvPr>
        </p:nvSpPr>
        <p:spPr>
          <a:xfrm>
            <a:off x="793025" y="2096064"/>
            <a:ext cx="10990658" cy="4356494"/>
          </a:xfrm>
        </p:spPr>
        <p:txBody>
          <a:bodyPr>
            <a:normAutofit/>
          </a:bodyPr>
          <a:lstStyle/>
          <a:p>
            <a:pPr algn="just"/>
            <a:r>
              <a:rPr lang="en-US" sz="2800" b="1" i="0" dirty="0">
                <a:effectLst/>
                <a:latin typeface="Bradley Hand ITC" panose="03070402050302030203" pitchFamily="66" charset="0"/>
              </a:rPr>
              <a:t>People’s health risk from air pollution varies widely depending on age, where they live, their underlying health, and other factors. Many studies show that people with lower socio-economic status and minority populations are disproportionately exposed to air pollution and are more vulnerable to adverse health impacts. Data from the Minnesota Department of Health (MDH) show disparities in heart and lung disease by age, race/ethnicity, income level, and geography.</a:t>
            </a:r>
            <a:endParaRPr lang="en-US" sz="2800" b="1" dirty="0">
              <a:latin typeface="Bradley Hand ITC" panose="03070402050302030203" pitchFamily="66" charset="0"/>
            </a:endParaRPr>
          </a:p>
        </p:txBody>
      </p:sp>
    </p:spTree>
    <p:extLst>
      <p:ext uri="{BB962C8B-B14F-4D97-AF65-F5344CB8AC3E}">
        <p14:creationId xmlns:p14="http://schemas.microsoft.com/office/powerpoint/2010/main" val="1148014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8FD2-FBA8-458A-8A0A-EBC8CF14A30F}"/>
              </a:ext>
            </a:extLst>
          </p:cNvPr>
          <p:cNvSpPr>
            <a:spLocks noGrp="1"/>
          </p:cNvSpPr>
          <p:nvPr>
            <p:ph type="title"/>
          </p:nvPr>
        </p:nvSpPr>
        <p:spPr>
          <a:xfrm>
            <a:off x="741267" y="209181"/>
            <a:ext cx="10353761" cy="1326321"/>
          </a:xfrm>
        </p:spPr>
        <p:txBody>
          <a:bodyPr/>
          <a:lstStyle/>
          <a:p>
            <a:r>
              <a:rPr lang="en-US" dirty="0">
                <a:solidFill>
                  <a:schemeClr val="accent2">
                    <a:lumMod val="75000"/>
                  </a:schemeClr>
                </a:solidFill>
              </a:rPr>
              <a:t>Customer audience</a:t>
            </a:r>
          </a:p>
        </p:txBody>
      </p:sp>
      <p:sp>
        <p:nvSpPr>
          <p:cNvPr id="3" name="Content Placeholder 2">
            <a:extLst>
              <a:ext uri="{FF2B5EF4-FFF2-40B4-BE49-F238E27FC236}">
                <a16:creationId xmlns:a16="http://schemas.microsoft.com/office/drawing/2014/main" id="{F8238C96-9F93-4E4D-9DF4-7677883078C2}"/>
              </a:ext>
            </a:extLst>
          </p:cNvPr>
          <p:cNvSpPr>
            <a:spLocks noGrp="1"/>
          </p:cNvSpPr>
          <p:nvPr>
            <p:ph idx="1"/>
          </p:nvPr>
        </p:nvSpPr>
        <p:spPr>
          <a:xfrm>
            <a:off x="500332" y="1535502"/>
            <a:ext cx="11490385" cy="5322498"/>
          </a:xfrm>
        </p:spPr>
        <p:txBody>
          <a:bodyPr>
            <a:normAutofit lnSpcReduction="10000"/>
          </a:bodyPr>
          <a:lstStyle/>
          <a:p>
            <a:pPr marL="0" indent="0" algn="l">
              <a:buNone/>
            </a:pPr>
            <a:r>
              <a:rPr lang="en-US" sz="2400" b="1" i="0" dirty="0">
                <a:effectLst/>
                <a:latin typeface="Bradley Hand ITC" panose="03070402050302030203" pitchFamily="66" charset="0"/>
              </a:rPr>
              <a:t>Populations most at risk of health problems related to air pollution: </a:t>
            </a:r>
          </a:p>
          <a:p>
            <a:pPr algn="l"/>
            <a:r>
              <a:rPr lang="en-US" sz="2400" b="1" i="0" dirty="0">
                <a:effectLst/>
                <a:latin typeface="Bradley Hand ITC" panose="03070402050302030203" pitchFamily="66" charset="0"/>
              </a:rPr>
              <a:t>People with lung diseases, such as </a:t>
            </a:r>
            <a:r>
              <a:rPr lang="en-US" sz="2400" b="1" i="0" dirty="0">
                <a:solidFill>
                  <a:schemeClr val="accent1">
                    <a:lumMod val="60000"/>
                    <a:lumOff val="40000"/>
                  </a:schemeClr>
                </a:solidFill>
                <a:effectLst/>
                <a:latin typeface="Bradley Hand ITC" panose="03070402050302030203" pitchFamily="66" charset="0"/>
              </a:rPr>
              <a:t>asthma, chronic bronchitis, emphysema,</a:t>
            </a:r>
            <a:r>
              <a:rPr lang="en-US" sz="2400" b="1" i="0" dirty="0">
                <a:effectLst/>
                <a:latin typeface="Bradley Hand ITC" panose="03070402050302030203" pitchFamily="66" charset="0"/>
              </a:rPr>
              <a:t> and </a:t>
            </a:r>
            <a:r>
              <a:rPr lang="en-US" sz="2400" b="1" i="0" dirty="0">
                <a:solidFill>
                  <a:schemeClr val="accent1">
                    <a:lumMod val="60000"/>
                    <a:lumOff val="40000"/>
                  </a:schemeClr>
                </a:solidFill>
                <a:effectLst/>
                <a:latin typeface="Bradley Hand ITC" panose="03070402050302030203" pitchFamily="66" charset="0"/>
              </a:rPr>
              <a:t>chronic obstructive pulmonary disease </a:t>
            </a:r>
          </a:p>
          <a:p>
            <a:pPr algn="l"/>
            <a:r>
              <a:rPr lang="en-US" sz="2400" b="1" i="0" dirty="0">
                <a:solidFill>
                  <a:schemeClr val="accent1">
                    <a:lumMod val="60000"/>
                    <a:lumOff val="40000"/>
                  </a:schemeClr>
                </a:solidFill>
                <a:effectLst/>
                <a:latin typeface="Bradley Hand ITC" panose="03070402050302030203" pitchFamily="66" charset="0"/>
              </a:rPr>
              <a:t>Infants</a:t>
            </a:r>
            <a:r>
              <a:rPr lang="en-US" sz="2400" b="1" i="0" dirty="0">
                <a:effectLst/>
                <a:latin typeface="Bradley Hand ITC" panose="03070402050302030203" pitchFamily="66" charset="0"/>
              </a:rPr>
              <a:t> and </a:t>
            </a:r>
            <a:r>
              <a:rPr lang="en-US" sz="2400" b="1" i="0" dirty="0">
                <a:solidFill>
                  <a:schemeClr val="accent1"/>
                </a:solidFill>
                <a:effectLst/>
                <a:latin typeface="Bradley Hand ITC" panose="03070402050302030203" pitchFamily="66" charset="0"/>
              </a:rPr>
              <a:t>young children </a:t>
            </a:r>
          </a:p>
          <a:p>
            <a:pPr algn="l"/>
            <a:r>
              <a:rPr lang="en-US" sz="2400" b="1" i="0" dirty="0">
                <a:effectLst/>
                <a:latin typeface="Bradley Hand ITC" panose="03070402050302030203" pitchFamily="66" charset="0"/>
              </a:rPr>
              <a:t>People who work or exercise outdoors </a:t>
            </a:r>
          </a:p>
          <a:p>
            <a:pPr algn="l"/>
            <a:r>
              <a:rPr lang="en-US" sz="2400" b="1" i="0" dirty="0">
                <a:solidFill>
                  <a:schemeClr val="accent1">
                    <a:lumMod val="60000"/>
                    <a:lumOff val="40000"/>
                  </a:schemeClr>
                </a:solidFill>
                <a:effectLst/>
                <a:latin typeface="Bradley Hand ITC" panose="03070402050302030203" pitchFamily="66" charset="0"/>
              </a:rPr>
              <a:t>Adults over 65</a:t>
            </a:r>
            <a:r>
              <a:rPr lang="en-US" sz="2400" b="1" i="0" dirty="0">
                <a:effectLst/>
                <a:latin typeface="Bradley Hand ITC" panose="03070402050302030203" pitchFamily="66" charset="0"/>
              </a:rPr>
              <a:t> People with a cardiovascular disease</a:t>
            </a:r>
          </a:p>
          <a:p>
            <a:pPr algn="l"/>
            <a:r>
              <a:rPr lang="en-US" sz="2400" b="1" i="0" dirty="0">
                <a:effectLst/>
                <a:latin typeface="Bradley Hand ITC" panose="03070402050302030203" pitchFamily="66" charset="0"/>
              </a:rPr>
              <a:t>people who lack access to health care </a:t>
            </a:r>
          </a:p>
          <a:p>
            <a:pPr algn="l"/>
            <a:r>
              <a:rPr lang="en-US" sz="2400" b="1" i="0" dirty="0">
                <a:effectLst/>
                <a:latin typeface="Bradley Hand ITC" panose="03070402050302030203" pitchFamily="66" charset="0"/>
              </a:rPr>
              <a:t>People </a:t>
            </a:r>
            <a:r>
              <a:rPr lang="en-US" sz="2400" b="1" i="0" dirty="0">
                <a:solidFill>
                  <a:schemeClr val="accent1">
                    <a:lumMod val="60000"/>
                    <a:lumOff val="40000"/>
                  </a:schemeClr>
                </a:solidFill>
                <a:effectLst/>
                <a:latin typeface="Bradley Hand ITC" panose="03070402050302030203" pitchFamily="66" charset="0"/>
              </a:rPr>
              <a:t>who smoke </a:t>
            </a:r>
            <a:r>
              <a:rPr lang="en-US" sz="2400" b="1" i="0" dirty="0">
                <a:effectLst/>
                <a:latin typeface="Bradley Hand ITC" panose="03070402050302030203" pitchFamily="66" charset="0"/>
              </a:rPr>
              <a:t>or are exposed to second-hand smoke </a:t>
            </a:r>
          </a:p>
          <a:p>
            <a:pPr algn="l"/>
            <a:r>
              <a:rPr lang="en-US" sz="2400" b="1" i="0" dirty="0">
                <a:effectLst/>
                <a:latin typeface="Bradley Hand ITC" panose="03070402050302030203" pitchFamily="66" charset="0"/>
              </a:rPr>
              <a:t>People working in occupations where there is </a:t>
            </a:r>
            <a:r>
              <a:rPr lang="en-US" sz="2400" b="1" i="0" dirty="0">
                <a:solidFill>
                  <a:schemeClr val="accent1">
                    <a:lumMod val="60000"/>
                    <a:lumOff val="40000"/>
                  </a:schemeClr>
                </a:solidFill>
                <a:effectLst/>
                <a:latin typeface="Bradley Hand ITC" panose="03070402050302030203" pitchFamily="66" charset="0"/>
              </a:rPr>
              <a:t>high exposure to contaminated air </a:t>
            </a:r>
          </a:p>
          <a:p>
            <a:pPr algn="l"/>
            <a:r>
              <a:rPr lang="en-US" sz="2400" b="1" i="0" dirty="0">
                <a:effectLst/>
                <a:latin typeface="Bradley Hand ITC" panose="03070402050302030203" pitchFamily="66" charset="0"/>
              </a:rPr>
              <a:t>People who </a:t>
            </a:r>
            <a:r>
              <a:rPr lang="en-US" sz="2400" b="1" i="0" dirty="0">
                <a:solidFill>
                  <a:schemeClr val="accent1">
                    <a:lumMod val="60000"/>
                    <a:lumOff val="40000"/>
                  </a:schemeClr>
                </a:solidFill>
                <a:effectLst/>
                <a:latin typeface="Bradley Hand ITC" panose="03070402050302030203" pitchFamily="66" charset="0"/>
              </a:rPr>
              <a:t>spend</a:t>
            </a:r>
            <a:r>
              <a:rPr lang="en-US" sz="2400" b="1" i="0" dirty="0">
                <a:effectLst/>
                <a:latin typeface="Bradley Hand ITC" panose="03070402050302030203" pitchFamily="66" charset="0"/>
              </a:rPr>
              <a:t> a </a:t>
            </a:r>
            <a:r>
              <a:rPr lang="en-US" sz="2400" b="1" i="0" dirty="0">
                <a:solidFill>
                  <a:schemeClr val="accent1">
                    <a:lumMod val="60000"/>
                    <a:lumOff val="40000"/>
                  </a:schemeClr>
                </a:solidFill>
                <a:effectLst/>
                <a:latin typeface="Bradley Hand ITC" panose="03070402050302030203" pitchFamily="66" charset="0"/>
              </a:rPr>
              <a:t>lot of time near busy roadways</a:t>
            </a:r>
          </a:p>
          <a:p>
            <a:endParaRPr lang="en-US" sz="2400" b="1" dirty="0">
              <a:latin typeface="Bradley Hand ITC" panose="03070402050302030203" pitchFamily="66" charset="0"/>
            </a:endParaRPr>
          </a:p>
        </p:txBody>
      </p:sp>
    </p:spTree>
    <p:extLst>
      <p:ext uri="{BB962C8B-B14F-4D97-AF65-F5344CB8AC3E}">
        <p14:creationId xmlns:p14="http://schemas.microsoft.com/office/powerpoint/2010/main" val="3545719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1692-8CCD-43DD-9412-9ECCDC4706A5}"/>
              </a:ext>
            </a:extLst>
          </p:cNvPr>
          <p:cNvSpPr>
            <a:spLocks noGrp="1"/>
          </p:cNvSpPr>
          <p:nvPr>
            <p:ph type="title"/>
          </p:nvPr>
        </p:nvSpPr>
        <p:spPr/>
        <p:txBody>
          <a:bodyPr/>
          <a:lstStyle/>
          <a:p>
            <a:r>
              <a:rPr lang="en-US" dirty="0">
                <a:solidFill>
                  <a:srgbClr val="0070C0"/>
                </a:solidFill>
              </a:rPr>
              <a:t>implementation</a:t>
            </a:r>
          </a:p>
        </p:txBody>
      </p:sp>
      <p:sp>
        <p:nvSpPr>
          <p:cNvPr id="3" name="Content Placeholder 2">
            <a:extLst>
              <a:ext uri="{FF2B5EF4-FFF2-40B4-BE49-F238E27FC236}">
                <a16:creationId xmlns:a16="http://schemas.microsoft.com/office/drawing/2014/main" id="{E3E1C3BC-8442-428A-B2D0-3946BC7E87B4}"/>
              </a:ext>
            </a:extLst>
          </p:cNvPr>
          <p:cNvSpPr>
            <a:spLocks noGrp="1"/>
          </p:cNvSpPr>
          <p:nvPr>
            <p:ph idx="1"/>
          </p:nvPr>
        </p:nvSpPr>
        <p:spPr>
          <a:xfrm>
            <a:off x="913795" y="2096064"/>
            <a:ext cx="10818130" cy="4477264"/>
          </a:xfrm>
        </p:spPr>
        <p:txBody>
          <a:bodyPr>
            <a:normAutofit/>
          </a:bodyPr>
          <a:lstStyle/>
          <a:p>
            <a:r>
              <a:rPr lang="en-US" sz="2800" b="1" i="0" dirty="0">
                <a:effectLst/>
                <a:latin typeface="Bradley Hand ITC" panose="03070402050302030203" pitchFamily="66" charset="0"/>
              </a:rPr>
              <a:t>This project provides a combination of process of sensing several gas levels in the air and also the ambient temperature and humidity, thus sensing the quality of the air. </a:t>
            </a:r>
          </a:p>
          <a:p>
            <a:r>
              <a:rPr lang="en-US" sz="2800" b="1" i="0" dirty="0">
                <a:effectLst/>
                <a:latin typeface="Bradley Hand ITC" panose="03070402050302030203" pitchFamily="66" charset="0"/>
              </a:rPr>
              <a:t>The levels of the gases and the temperature is displayed in a LCD display panel as well as on the mobile and the laptop screen, which continuously shows the real time output values of all the gas sensors , temperature and humidity sensor.</a:t>
            </a:r>
            <a:endParaRPr lang="en-US" sz="2800" b="1" dirty="0">
              <a:latin typeface="Bradley Hand ITC" panose="03070402050302030203" pitchFamily="66" charset="0"/>
            </a:endParaRPr>
          </a:p>
        </p:txBody>
      </p:sp>
    </p:spTree>
    <p:extLst>
      <p:ext uri="{BB962C8B-B14F-4D97-AF65-F5344CB8AC3E}">
        <p14:creationId xmlns:p14="http://schemas.microsoft.com/office/powerpoint/2010/main" val="43058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CD41-10B2-41A6-884F-7EC2D8D6FA47}"/>
              </a:ext>
            </a:extLst>
          </p:cNvPr>
          <p:cNvSpPr>
            <a:spLocks noGrp="1"/>
          </p:cNvSpPr>
          <p:nvPr>
            <p:ph type="title"/>
          </p:nvPr>
        </p:nvSpPr>
        <p:spPr>
          <a:xfrm>
            <a:off x="828070" y="109939"/>
            <a:ext cx="10353761" cy="1316796"/>
          </a:xfrm>
        </p:spPr>
        <p:txBody>
          <a:bodyPr/>
          <a:lstStyle/>
          <a:p>
            <a:r>
              <a:rPr lang="en-US" dirty="0">
                <a:solidFill>
                  <a:srgbClr val="00FF00"/>
                </a:solidFill>
              </a:rPr>
              <a:t>Process flow </a:t>
            </a:r>
          </a:p>
        </p:txBody>
      </p:sp>
      <p:sp>
        <p:nvSpPr>
          <p:cNvPr id="4" name="Rectangle: Rounded Corners 3">
            <a:extLst>
              <a:ext uri="{FF2B5EF4-FFF2-40B4-BE49-F238E27FC236}">
                <a16:creationId xmlns:a16="http://schemas.microsoft.com/office/drawing/2014/main" id="{1F38BD69-799D-4521-AFEE-1EF5F4D6BEA4}"/>
              </a:ext>
            </a:extLst>
          </p:cNvPr>
          <p:cNvSpPr/>
          <p:nvPr/>
        </p:nvSpPr>
        <p:spPr>
          <a:xfrm>
            <a:off x="777541" y="3031867"/>
            <a:ext cx="1569029" cy="123825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TextBox 5">
            <a:extLst>
              <a:ext uri="{FF2B5EF4-FFF2-40B4-BE49-F238E27FC236}">
                <a16:creationId xmlns:a16="http://schemas.microsoft.com/office/drawing/2014/main" id="{4B20F40F-0E90-4392-893E-6C583C2B592E}"/>
              </a:ext>
            </a:extLst>
          </p:cNvPr>
          <p:cNvSpPr txBox="1"/>
          <p:nvPr/>
        </p:nvSpPr>
        <p:spPr>
          <a:xfrm>
            <a:off x="963136" y="3426903"/>
            <a:ext cx="1250296" cy="369332"/>
          </a:xfrm>
          <a:prstGeom prst="rect">
            <a:avLst/>
          </a:prstGeom>
          <a:noFill/>
        </p:spPr>
        <p:txBody>
          <a:bodyPr wrap="square" rtlCol="0">
            <a:spAutoFit/>
          </a:bodyPr>
          <a:lstStyle/>
          <a:p>
            <a:r>
              <a:rPr lang="en-US" dirty="0"/>
              <a:t>Hardware</a:t>
            </a:r>
          </a:p>
        </p:txBody>
      </p:sp>
      <p:cxnSp>
        <p:nvCxnSpPr>
          <p:cNvPr id="8" name="Straight Arrow Connector 7">
            <a:extLst>
              <a:ext uri="{FF2B5EF4-FFF2-40B4-BE49-F238E27FC236}">
                <a16:creationId xmlns:a16="http://schemas.microsoft.com/office/drawing/2014/main" id="{9A33689E-0025-4CB0-9074-4D808F7721AE}"/>
              </a:ext>
            </a:extLst>
          </p:cNvPr>
          <p:cNvCxnSpPr>
            <a:cxnSpLocks/>
          </p:cNvCxnSpPr>
          <p:nvPr/>
        </p:nvCxnSpPr>
        <p:spPr>
          <a:xfrm>
            <a:off x="3781381" y="3650992"/>
            <a:ext cx="141446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 name="Thought Bubble: Cloud 9">
            <a:extLst>
              <a:ext uri="{FF2B5EF4-FFF2-40B4-BE49-F238E27FC236}">
                <a16:creationId xmlns:a16="http://schemas.microsoft.com/office/drawing/2014/main" id="{2D1E5B36-DC01-40A4-ACDA-AE3EECDC83E3}"/>
              </a:ext>
            </a:extLst>
          </p:cNvPr>
          <p:cNvSpPr/>
          <p:nvPr/>
        </p:nvSpPr>
        <p:spPr>
          <a:xfrm>
            <a:off x="5300144" y="3108849"/>
            <a:ext cx="2152650" cy="1009634"/>
          </a:xfrm>
          <a:prstGeom prst="cloudCallou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extBox 10">
            <a:extLst>
              <a:ext uri="{FF2B5EF4-FFF2-40B4-BE49-F238E27FC236}">
                <a16:creationId xmlns:a16="http://schemas.microsoft.com/office/drawing/2014/main" id="{50601C5E-1156-42EC-8D2B-309E2F36743E}"/>
              </a:ext>
            </a:extLst>
          </p:cNvPr>
          <p:cNvSpPr txBox="1"/>
          <p:nvPr/>
        </p:nvSpPr>
        <p:spPr>
          <a:xfrm>
            <a:off x="5881169" y="3429000"/>
            <a:ext cx="990600" cy="369332"/>
          </a:xfrm>
          <a:prstGeom prst="rect">
            <a:avLst/>
          </a:prstGeom>
          <a:noFill/>
        </p:spPr>
        <p:txBody>
          <a:bodyPr wrap="square" rtlCol="0">
            <a:spAutoFit/>
          </a:bodyPr>
          <a:lstStyle/>
          <a:p>
            <a:r>
              <a:rPr lang="en-US" dirty="0"/>
              <a:t>Cloud</a:t>
            </a:r>
          </a:p>
        </p:txBody>
      </p:sp>
      <p:sp>
        <p:nvSpPr>
          <p:cNvPr id="12" name="Rectangle 11">
            <a:extLst>
              <a:ext uri="{FF2B5EF4-FFF2-40B4-BE49-F238E27FC236}">
                <a16:creationId xmlns:a16="http://schemas.microsoft.com/office/drawing/2014/main" id="{7D1AC842-397B-43C3-9F0A-A47CE1310B29}"/>
              </a:ext>
            </a:extLst>
          </p:cNvPr>
          <p:cNvSpPr/>
          <p:nvPr/>
        </p:nvSpPr>
        <p:spPr>
          <a:xfrm>
            <a:off x="371475" y="2305050"/>
            <a:ext cx="3705225" cy="308609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4" name="TextBox 13">
            <a:extLst>
              <a:ext uri="{FF2B5EF4-FFF2-40B4-BE49-F238E27FC236}">
                <a16:creationId xmlns:a16="http://schemas.microsoft.com/office/drawing/2014/main" id="{759695D8-3188-4AA2-ADC7-DD81AA166E24}"/>
              </a:ext>
            </a:extLst>
          </p:cNvPr>
          <p:cNvSpPr txBox="1"/>
          <p:nvPr/>
        </p:nvSpPr>
        <p:spPr>
          <a:xfrm>
            <a:off x="456996" y="4965460"/>
            <a:ext cx="1743075" cy="369332"/>
          </a:xfrm>
          <a:prstGeom prst="rect">
            <a:avLst/>
          </a:prstGeom>
          <a:noFill/>
        </p:spPr>
        <p:txBody>
          <a:bodyPr wrap="square" rtlCol="0">
            <a:spAutoFit/>
          </a:bodyPr>
          <a:lstStyle/>
          <a:p>
            <a:r>
              <a:rPr lang="en-US" dirty="0"/>
              <a:t>Household</a:t>
            </a:r>
          </a:p>
        </p:txBody>
      </p:sp>
      <p:sp>
        <p:nvSpPr>
          <p:cNvPr id="21" name="Flowchart: Magnetic Disk 20">
            <a:extLst>
              <a:ext uri="{FF2B5EF4-FFF2-40B4-BE49-F238E27FC236}">
                <a16:creationId xmlns:a16="http://schemas.microsoft.com/office/drawing/2014/main" id="{EE5706BD-9F0A-4777-AA67-1645E92D3915}"/>
              </a:ext>
            </a:extLst>
          </p:cNvPr>
          <p:cNvSpPr/>
          <p:nvPr/>
        </p:nvSpPr>
        <p:spPr>
          <a:xfrm>
            <a:off x="5300144" y="4724400"/>
            <a:ext cx="2152650" cy="1609725"/>
          </a:xfrm>
          <a:prstGeom prst="flowChartMagneticDisk">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TextBox 21">
            <a:extLst>
              <a:ext uri="{FF2B5EF4-FFF2-40B4-BE49-F238E27FC236}">
                <a16:creationId xmlns:a16="http://schemas.microsoft.com/office/drawing/2014/main" id="{614B252F-8838-4DBB-AB89-490B35B250F2}"/>
              </a:ext>
            </a:extLst>
          </p:cNvPr>
          <p:cNvSpPr txBox="1"/>
          <p:nvPr/>
        </p:nvSpPr>
        <p:spPr>
          <a:xfrm>
            <a:off x="5772150" y="5495924"/>
            <a:ext cx="1547250" cy="369332"/>
          </a:xfrm>
          <a:prstGeom prst="rect">
            <a:avLst/>
          </a:prstGeom>
          <a:noFill/>
        </p:spPr>
        <p:txBody>
          <a:bodyPr wrap="square" rtlCol="0">
            <a:spAutoFit/>
          </a:bodyPr>
          <a:lstStyle/>
          <a:p>
            <a:r>
              <a:rPr lang="en-US" dirty="0"/>
              <a:t>Database</a:t>
            </a:r>
          </a:p>
        </p:txBody>
      </p:sp>
      <p:cxnSp>
        <p:nvCxnSpPr>
          <p:cNvPr id="23" name="Straight Arrow Connector 22">
            <a:extLst>
              <a:ext uri="{FF2B5EF4-FFF2-40B4-BE49-F238E27FC236}">
                <a16:creationId xmlns:a16="http://schemas.microsoft.com/office/drawing/2014/main" id="{8DE7858B-35B6-4246-A403-78DEF6B381E5}"/>
              </a:ext>
            </a:extLst>
          </p:cNvPr>
          <p:cNvCxnSpPr>
            <a:cxnSpLocks/>
          </p:cNvCxnSpPr>
          <p:nvPr/>
        </p:nvCxnSpPr>
        <p:spPr>
          <a:xfrm>
            <a:off x="6376469" y="4270117"/>
            <a:ext cx="0" cy="90856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5" name="Rectangle: Rounded Corners 24">
            <a:extLst>
              <a:ext uri="{FF2B5EF4-FFF2-40B4-BE49-F238E27FC236}">
                <a16:creationId xmlns:a16="http://schemas.microsoft.com/office/drawing/2014/main" id="{A478341D-5D72-43B9-B7DF-45752D167ACA}"/>
              </a:ext>
            </a:extLst>
          </p:cNvPr>
          <p:cNvSpPr/>
          <p:nvPr/>
        </p:nvSpPr>
        <p:spPr>
          <a:xfrm>
            <a:off x="7905750" y="895350"/>
            <a:ext cx="990600" cy="140970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6" name="Title 1">
            <a:extLst>
              <a:ext uri="{FF2B5EF4-FFF2-40B4-BE49-F238E27FC236}">
                <a16:creationId xmlns:a16="http://schemas.microsoft.com/office/drawing/2014/main" id="{861AF808-1251-44ED-93BF-FD8691A4221E}"/>
              </a:ext>
            </a:extLst>
          </p:cNvPr>
          <p:cNvSpPr txBox="1">
            <a:spLocks/>
          </p:cNvSpPr>
          <p:nvPr/>
        </p:nvSpPr>
        <p:spPr>
          <a:xfrm>
            <a:off x="828070" y="109938"/>
            <a:ext cx="10353761" cy="131679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endParaRPr lang="en-US" dirty="0"/>
          </a:p>
        </p:txBody>
      </p:sp>
      <p:sp>
        <p:nvSpPr>
          <p:cNvPr id="27" name="Rectangle: Rounded Corners 26">
            <a:extLst>
              <a:ext uri="{FF2B5EF4-FFF2-40B4-BE49-F238E27FC236}">
                <a16:creationId xmlns:a16="http://schemas.microsoft.com/office/drawing/2014/main" id="{C130E140-2AAC-4BD7-87A7-655DF0CCEE64}"/>
              </a:ext>
            </a:extLst>
          </p:cNvPr>
          <p:cNvSpPr/>
          <p:nvPr/>
        </p:nvSpPr>
        <p:spPr>
          <a:xfrm>
            <a:off x="10957864" y="858091"/>
            <a:ext cx="990600" cy="1409700"/>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3BD8F487-E7E1-47E6-A883-66F71B77D498}"/>
              </a:ext>
            </a:extLst>
          </p:cNvPr>
          <p:cNvSpPr/>
          <p:nvPr/>
        </p:nvSpPr>
        <p:spPr>
          <a:xfrm>
            <a:off x="9439015" y="858091"/>
            <a:ext cx="990600" cy="1409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TextBox 28">
            <a:extLst>
              <a:ext uri="{FF2B5EF4-FFF2-40B4-BE49-F238E27FC236}">
                <a16:creationId xmlns:a16="http://schemas.microsoft.com/office/drawing/2014/main" id="{4A9F4EFB-133D-428D-B5F9-3B9674E54A3B}"/>
              </a:ext>
            </a:extLst>
          </p:cNvPr>
          <p:cNvSpPr txBox="1"/>
          <p:nvPr/>
        </p:nvSpPr>
        <p:spPr>
          <a:xfrm>
            <a:off x="11015014" y="1301331"/>
            <a:ext cx="876300" cy="523220"/>
          </a:xfrm>
          <a:prstGeom prst="rect">
            <a:avLst/>
          </a:prstGeom>
          <a:noFill/>
        </p:spPr>
        <p:txBody>
          <a:bodyPr wrap="square" rtlCol="0">
            <a:spAutoFit/>
          </a:bodyPr>
          <a:lstStyle/>
          <a:p>
            <a:pPr algn="ctr"/>
            <a:r>
              <a:rPr lang="en-US" sz="1400" dirty="0"/>
              <a:t>Mobile App</a:t>
            </a:r>
          </a:p>
        </p:txBody>
      </p:sp>
      <p:sp>
        <p:nvSpPr>
          <p:cNvPr id="30" name="TextBox 29">
            <a:extLst>
              <a:ext uri="{FF2B5EF4-FFF2-40B4-BE49-F238E27FC236}">
                <a16:creationId xmlns:a16="http://schemas.microsoft.com/office/drawing/2014/main" id="{C403921A-66D7-4755-BAE6-43478AF57B1D}"/>
              </a:ext>
            </a:extLst>
          </p:cNvPr>
          <p:cNvSpPr txBox="1"/>
          <p:nvPr/>
        </p:nvSpPr>
        <p:spPr>
          <a:xfrm>
            <a:off x="8004496" y="1318520"/>
            <a:ext cx="876300" cy="523220"/>
          </a:xfrm>
          <a:prstGeom prst="rect">
            <a:avLst/>
          </a:prstGeom>
          <a:noFill/>
        </p:spPr>
        <p:txBody>
          <a:bodyPr wrap="square" rtlCol="0">
            <a:spAutoFit/>
          </a:bodyPr>
          <a:lstStyle/>
          <a:p>
            <a:pPr algn="ctr"/>
            <a:r>
              <a:rPr lang="en-US" sz="1400" dirty="0"/>
              <a:t>Mobile App</a:t>
            </a:r>
          </a:p>
        </p:txBody>
      </p:sp>
      <p:sp>
        <p:nvSpPr>
          <p:cNvPr id="31" name="TextBox 30">
            <a:extLst>
              <a:ext uri="{FF2B5EF4-FFF2-40B4-BE49-F238E27FC236}">
                <a16:creationId xmlns:a16="http://schemas.microsoft.com/office/drawing/2014/main" id="{62B750EB-B5FB-4B6B-A539-7141EF965BD5}"/>
              </a:ext>
            </a:extLst>
          </p:cNvPr>
          <p:cNvSpPr txBox="1"/>
          <p:nvPr/>
        </p:nvSpPr>
        <p:spPr>
          <a:xfrm>
            <a:off x="9488957" y="1301331"/>
            <a:ext cx="876300" cy="523220"/>
          </a:xfrm>
          <a:prstGeom prst="rect">
            <a:avLst/>
          </a:prstGeom>
          <a:noFill/>
        </p:spPr>
        <p:txBody>
          <a:bodyPr wrap="square" rtlCol="0">
            <a:spAutoFit/>
          </a:bodyPr>
          <a:lstStyle/>
          <a:p>
            <a:pPr algn="ctr"/>
            <a:r>
              <a:rPr lang="en-US" sz="1400" dirty="0"/>
              <a:t>Mobile App</a:t>
            </a:r>
          </a:p>
        </p:txBody>
      </p:sp>
      <p:cxnSp>
        <p:nvCxnSpPr>
          <p:cNvPr id="33" name="Straight Connector 32">
            <a:extLst>
              <a:ext uri="{FF2B5EF4-FFF2-40B4-BE49-F238E27FC236}">
                <a16:creationId xmlns:a16="http://schemas.microsoft.com/office/drawing/2014/main" id="{BE81E5D6-F57A-415E-9E17-522F4FE0CE7B}"/>
              </a:ext>
            </a:extLst>
          </p:cNvPr>
          <p:cNvCxnSpPr/>
          <p:nvPr/>
        </p:nvCxnSpPr>
        <p:spPr>
          <a:xfrm>
            <a:off x="7522234" y="3536830"/>
            <a:ext cx="407166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id="{78021663-D5F0-4E6D-8F05-B972C05C5CA2}"/>
              </a:ext>
            </a:extLst>
          </p:cNvPr>
          <p:cNvCxnSpPr/>
          <p:nvPr/>
        </p:nvCxnSpPr>
        <p:spPr>
          <a:xfrm flipV="1">
            <a:off x="8401050" y="2406770"/>
            <a:ext cx="0" cy="113006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id="{C73CF7B1-8894-4B7F-829A-18A42946852E}"/>
              </a:ext>
            </a:extLst>
          </p:cNvPr>
          <p:cNvCxnSpPr/>
          <p:nvPr/>
        </p:nvCxnSpPr>
        <p:spPr>
          <a:xfrm flipV="1">
            <a:off x="11593902" y="2406770"/>
            <a:ext cx="0" cy="113006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a:extLst>
              <a:ext uri="{FF2B5EF4-FFF2-40B4-BE49-F238E27FC236}">
                <a16:creationId xmlns:a16="http://schemas.microsoft.com/office/drawing/2014/main" id="{F0CF25EB-A06B-4689-ACB7-FAA995514209}"/>
              </a:ext>
            </a:extLst>
          </p:cNvPr>
          <p:cNvCxnSpPr/>
          <p:nvPr/>
        </p:nvCxnSpPr>
        <p:spPr>
          <a:xfrm flipV="1">
            <a:off x="9934315" y="2389517"/>
            <a:ext cx="0" cy="113006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0" name="Rectangle: Rounded Corners 39">
            <a:extLst>
              <a:ext uri="{FF2B5EF4-FFF2-40B4-BE49-F238E27FC236}">
                <a16:creationId xmlns:a16="http://schemas.microsoft.com/office/drawing/2014/main" id="{3614A7C1-312B-4E5A-B454-01670BE4C453}"/>
              </a:ext>
            </a:extLst>
          </p:cNvPr>
          <p:cNvSpPr/>
          <p:nvPr/>
        </p:nvSpPr>
        <p:spPr>
          <a:xfrm>
            <a:off x="8896350" y="4468483"/>
            <a:ext cx="2118661" cy="1494162"/>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1" name="TextBox 40">
            <a:extLst>
              <a:ext uri="{FF2B5EF4-FFF2-40B4-BE49-F238E27FC236}">
                <a16:creationId xmlns:a16="http://schemas.microsoft.com/office/drawing/2014/main" id="{C829F7E9-5965-4F10-80A2-1DC2818D2E05}"/>
              </a:ext>
            </a:extLst>
          </p:cNvPr>
          <p:cNvSpPr txBox="1"/>
          <p:nvPr/>
        </p:nvSpPr>
        <p:spPr>
          <a:xfrm>
            <a:off x="9280427" y="5021816"/>
            <a:ext cx="1656272" cy="307777"/>
          </a:xfrm>
          <a:prstGeom prst="rect">
            <a:avLst/>
          </a:prstGeom>
          <a:noFill/>
        </p:spPr>
        <p:txBody>
          <a:bodyPr wrap="square" rtlCol="0">
            <a:spAutoFit/>
          </a:bodyPr>
          <a:lstStyle/>
          <a:p>
            <a:r>
              <a:rPr lang="en-US" sz="1400" dirty="0"/>
              <a:t>Desktop View</a:t>
            </a:r>
          </a:p>
        </p:txBody>
      </p:sp>
      <p:cxnSp>
        <p:nvCxnSpPr>
          <p:cNvPr id="42" name="Straight Arrow Connector 41">
            <a:extLst>
              <a:ext uri="{FF2B5EF4-FFF2-40B4-BE49-F238E27FC236}">
                <a16:creationId xmlns:a16="http://schemas.microsoft.com/office/drawing/2014/main" id="{EBC59542-A4B3-4013-9612-3790698B3B50}"/>
              </a:ext>
            </a:extLst>
          </p:cNvPr>
          <p:cNvCxnSpPr>
            <a:cxnSpLocks/>
          </p:cNvCxnSpPr>
          <p:nvPr/>
        </p:nvCxnSpPr>
        <p:spPr>
          <a:xfrm>
            <a:off x="9698527" y="3641067"/>
            <a:ext cx="0" cy="74386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7" name="Rectangle: Rounded Corners 46">
            <a:extLst>
              <a:ext uri="{FF2B5EF4-FFF2-40B4-BE49-F238E27FC236}">
                <a16:creationId xmlns:a16="http://schemas.microsoft.com/office/drawing/2014/main" id="{6B527DC2-AE10-468D-ACDA-9D6099A09056}"/>
              </a:ext>
            </a:extLst>
          </p:cNvPr>
          <p:cNvSpPr/>
          <p:nvPr/>
        </p:nvSpPr>
        <p:spPr>
          <a:xfrm>
            <a:off x="2993333" y="3426083"/>
            <a:ext cx="718607" cy="422016"/>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400" dirty="0">
                <a:solidFill>
                  <a:schemeClr val="tx1">
                    <a:lumMod val="95000"/>
                  </a:schemeClr>
                </a:solidFill>
              </a:rPr>
              <a:t>Wi-Fi</a:t>
            </a:r>
          </a:p>
        </p:txBody>
      </p:sp>
      <p:cxnSp>
        <p:nvCxnSpPr>
          <p:cNvPr id="49" name="Straight Connector 48">
            <a:extLst>
              <a:ext uri="{FF2B5EF4-FFF2-40B4-BE49-F238E27FC236}">
                <a16:creationId xmlns:a16="http://schemas.microsoft.com/office/drawing/2014/main" id="{64E9A0BE-85D4-40F3-99C8-E916B0911589}"/>
              </a:ext>
            </a:extLst>
          </p:cNvPr>
          <p:cNvCxnSpPr>
            <a:stCxn id="4" idx="3"/>
            <a:endCxn id="47" idx="1"/>
          </p:cNvCxnSpPr>
          <p:nvPr/>
        </p:nvCxnSpPr>
        <p:spPr>
          <a:xfrm flipV="1">
            <a:off x="2346570" y="3637091"/>
            <a:ext cx="646763" cy="13901"/>
          </a:xfrm>
          <a:prstGeom prst="line">
            <a:avLst/>
          </a:prstGeom>
        </p:spPr>
        <p:style>
          <a:lnRef idx="1">
            <a:schemeClr val="accent3"/>
          </a:lnRef>
          <a:fillRef idx="0">
            <a:schemeClr val="accent3"/>
          </a:fillRef>
          <a:effectRef idx="0">
            <a:schemeClr val="accent3"/>
          </a:effectRef>
          <a:fontRef idx="minor">
            <a:schemeClr val="tx1"/>
          </a:fontRef>
        </p:style>
      </p:cxnSp>
      <p:sp>
        <p:nvSpPr>
          <p:cNvPr id="50" name="Isosceles Triangle 49">
            <a:extLst>
              <a:ext uri="{FF2B5EF4-FFF2-40B4-BE49-F238E27FC236}">
                <a16:creationId xmlns:a16="http://schemas.microsoft.com/office/drawing/2014/main" id="{261F327A-2E4F-43B4-BF9B-4D89B245815A}"/>
              </a:ext>
            </a:extLst>
          </p:cNvPr>
          <p:cNvSpPr/>
          <p:nvPr/>
        </p:nvSpPr>
        <p:spPr>
          <a:xfrm>
            <a:off x="371475" y="796954"/>
            <a:ext cx="3705225" cy="1470837"/>
          </a:xfrm>
          <a:prstGeom prst="triangl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1" name="Rectangle 50">
            <a:extLst>
              <a:ext uri="{FF2B5EF4-FFF2-40B4-BE49-F238E27FC236}">
                <a16:creationId xmlns:a16="http://schemas.microsoft.com/office/drawing/2014/main" id="{48CB94C7-A93B-4F02-8B6C-2D560EED16EC}"/>
              </a:ext>
            </a:extLst>
          </p:cNvPr>
          <p:cNvSpPr/>
          <p:nvPr/>
        </p:nvSpPr>
        <p:spPr>
          <a:xfrm>
            <a:off x="2565403" y="4118483"/>
            <a:ext cx="646762" cy="12726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2" name="Oval 51">
            <a:extLst>
              <a:ext uri="{FF2B5EF4-FFF2-40B4-BE49-F238E27FC236}">
                <a16:creationId xmlns:a16="http://schemas.microsoft.com/office/drawing/2014/main" id="{3592A3E2-9064-471E-B0C0-BE4C705137BA}"/>
              </a:ext>
            </a:extLst>
          </p:cNvPr>
          <p:cNvSpPr/>
          <p:nvPr/>
        </p:nvSpPr>
        <p:spPr>
          <a:xfrm>
            <a:off x="3054412" y="4686649"/>
            <a:ext cx="61079" cy="755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79F477C0-4FDE-4495-8971-04CEEFBBC4DB}"/>
              </a:ext>
            </a:extLst>
          </p:cNvPr>
          <p:cNvCxnSpPr>
            <a:cxnSpLocks/>
          </p:cNvCxnSpPr>
          <p:nvPr/>
        </p:nvCxnSpPr>
        <p:spPr>
          <a:xfrm>
            <a:off x="7452794" y="5406000"/>
            <a:ext cx="55773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A795CC7A-9F69-417E-A0D6-1017EA8F2856}"/>
              </a:ext>
            </a:extLst>
          </p:cNvPr>
          <p:cNvCxnSpPr>
            <a:cxnSpLocks/>
          </p:cNvCxnSpPr>
          <p:nvPr/>
        </p:nvCxnSpPr>
        <p:spPr>
          <a:xfrm flipV="1">
            <a:off x="8004496" y="3556589"/>
            <a:ext cx="0" cy="184941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13345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1" grpId="0" animBg="1"/>
      <p:bldP spid="22" grpId="0"/>
      <p:bldP spid="25" grpId="0" animBg="1"/>
      <p:bldP spid="27" grpId="0" animBg="1"/>
      <p:bldP spid="28" grpId="0" animBg="1"/>
      <p:bldP spid="29" grpId="0"/>
      <p:bldP spid="30" grpId="0"/>
      <p:bldP spid="31" grpId="0"/>
      <p:bldP spid="40" grpId="0" animBg="1"/>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BF21-4436-4C56-A194-8952E225B307}"/>
              </a:ext>
            </a:extLst>
          </p:cNvPr>
          <p:cNvSpPr>
            <a:spLocks noGrp="1"/>
          </p:cNvSpPr>
          <p:nvPr>
            <p:ph type="title"/>
          </p:nvPr>
        </p:nvSpPr>
        <p:spPr>
          <a:xfrm>
            <a:off x="1224346" y="126521"/>
            <a:ext cx="10353761" cy="1326321"/>
          </a:xfrm>
        </p:spPr>
        <p:txBody>
          <a:bodyPr/>
          <a:lstStyle/>
          <a:p>
            <a:r>
              <a:rPr lang="en-US" dirty="0">
                <a:solidFill>
                  <a:schemeClr val="accent6">
                    <a:lumMod val="60000"/>
                    <a:lumOff val="40000"/>
                  </a:schemeClr>
                </a:solidFill>
              </a:rPr>
              <a:t>WORKING OF OUR PROJECT</a:t>
            </a:r>
          </a:p>
        </p:txBody>
      </p:sp>
      <p:sp>
        <p:nvSpPr>
          <p:cNvPr id="3" name="Content Placeholder 2">
            <a:extLst>
              <a:ext uri="{FF2B5EF4-FFF2-40B4-BE49-F238E27FC236}">
                <a16:creationId xmlns:a16="http://schemas.microsoft.com/office/drawing/2014/main" id="{9E1D0FF0-A25A-4713-9E54-FBCFD074E445}"/>
              </a:ext>
            </a:extLst>
          </p:cNvPr>
          <p:cNvSpPr>
            <a:spLocks noGrp="1"/>
          </p:cNvSpPr>
          <p:nvPr>
            <p:ph idx="1"/>
          </p:nvPr>
        </p:nvSpPr>
        <p:spPr>
          <a:xfrm>
            <a:off x="310551" y="1086928"/>
            <a:ext cx="11568260" cy="5833989"/>
          </a:xfrm>
        </p:spPr>
        <p:txBody>
          <a:bodyPr>
            <a:normAutofit fontScale="92500" lnSpcReduction="10000"/>
          </a:bodyPr>
          <a:lstStyle/>
          <a:p>
            <a:pPr algn="just"/>
            <a:r>
              <a:rPr lang="en-US" sz="2400" b="1" i="0" dirty="0">
                <a:effectLst/>
                <a:latin typeface="Bradley Hand ITC" panose="03070402050302030203" pitchFamily="66" charset="0"/>
              </a:rPr>
              <a:t>Arduino is a single-board microcontroller meant to make the application more accessible which are interactive objects and its surroundings. </a:t>
            </a:r>
          </a:p>
          <a:p>
            <a:pPr algn="just"/>
            <a:r>
              <a:rPr lang="en-US" sz="2400" b="1" i="0" dirty="0">
                <a:effectLst/>
                <a:latin typeface="Bradley Hand ITC" panose="03070402050302030203" pitchFamily="66" charset="0"/>
              </a:rPr>
              <a:t>The MQ-5 sensor can detect or measure gases like LPG ,Alcohol, Propane, Hydrogen and even Methane. </a:t>
            </a:r>
          </a:p>
          <a:p>
            <a:pPr algn="just"/>
            <a:r>
              <a:rPr lang="en-US" sz="2400" b="1" i="0" dirty="0">
                <a:effectLst/>
                <a:latin typeface="Bradley Hand ITC" panose="03070402050302030203" pitchFamily="66" charset="0"/>
              </a:rPr>
              <a:t>Wi-Fi connects the whole process to the internet and LCD is used for the visual output. The air monitoring system overcomes the problem of the highly-polluted areas which is a major issue. </a:t>
            </a:r>
          </a:p>
          <a:p>
            <a:pPr algn="just"/>
            <a:r>
              <a:rPr lang="en-US" sz="2400" b="1" i="0" dirty="0">
                <a:effectLst/>
                <a:latin typeface="Bradley Hand ITC" panose="03070402050302030203" pitchFamily="66" charset="0"/>
              </a:rPr>
              <a:t>A danger signal is raised as soon as the air pollution level exceeds safety mark. </a:t>
            </a:r>
          </a:p>
          <a:p>
            <a:pPr algn="just"/>
            <a:r>
              <a:rPr lang="en-US" sz="2400" b="1" i="0" dirty="0">
                <a:effectLst/>
                <a:latin typeface="Bradley Hand ITC" panose="03070402050302030203" pitchFamily="66" charset="0"/>
              </a:rPr>
              <a:t>This system has features for people to monitor amount of air pollution using this application. We have proposed an air quality and pollution monitoring system that allows us to monitor and check live air quality and pollution through IOT system, has used air sensors to sense presence of harmful gases and compounds in the air and constantly transmit this data. </a:t>
            </a:r>
          </a:p>
          <a:p>
            <a:pPr algn="just"/>
            <a:r>
              <a:rPr lang="en-US" sz="2400" b="1" i="0" dirty="0">
                <a:effectLst/>
                <a:latin typeface="Bradley Hand ITC" panose="03070402050302030203" pitchFamily="66" charset="0"/>
              </a:rPr>
              <a:t>The sensors react with Arduino uno which processes the data and transmits it over application. This shows authorities to monitor air pollution in different areas and act against it.</a:t>
            </a:r>
            <a:endParaRPr lang="en-US" sz="2400" b="1" dirty="0">
              <a:latin typeface="Bradley Hand ITC" panose="03070402050302030203" pitchFamily="66" charset="0"/>
            </a:endParaRPr>
          </a:p>
        </p:txBody>
      </p:sp>
    </p:spTree>
    <p:extLst>
      <p:ext uri="{BB962C8B-B14F-4D97-AF65-F5344CB8AC3E}">
        <p14:creationId xmlns:p14="http://schemas.microsoft.com/office/powerpoint/2010/main" val="828497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755</TotalTime>
  <Words>1189</Words>
  <Application>Microsoft Office PowerPoint</Application>
  <PresentationFormat>Widescreen</PresentationFormat>
  <Paragraphs>101</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Bookman Old Style</vt:lpstr>
      <vt:lpstr>Bradley Hand ITC</vt:lpstr>
      <vt:lpstr>Rockwell</vt:lpstr>
      <vt:lpstr>Damask</vt:lpstr>
      <vt:lpstr>AIR QUALITY MONITORING SYSTEM</vt:lpstr>
      <vt:lpstr>Problem statement</vt:lpstr>
      <vt:lpstr>Motivation and objective</vt:lpstr>
      <vt:lpstr>Our solution</vt:lpstr>
      <vt:lpstr>target audience</vt:lpstr>
      <vt:lpstr>Customer audience</vt:lpstr>
      <vt:lpstr>implementation</vt:lpstr>
      <vt:lpstr>Process flow </vt:lpstr>
      <vt:lpstr>WORKING OF OUR PROJECT</vt:lpstr>
      <vt:lpstr>Hardware used</vt:lpstr>
      <vt:lpstr>OUR HARDWARE</vt:lpstr>
      <vt:lpstr>Arduino code</vt:lpstr>
      <vt:lpstr>ARDUINO CODE</vt:lpstr>
      <vt:lpstr>Our industry prototype</vt:lpstr>
      <vt:lpstr>MOBILE application</vt:lpstr>
      <vt:lpstr>MOBILE APPLICATION</vt:lpstr>
      <vt:lpstr>WEB APPLICATION</vt:lpstr>
      <vt:lpstr>Data visualization on web APP</vt:lpstr>
      <vt:lpstr>GRAPHICAL REPRESENTATION OF THE PREVIOUS DATA</vt:lpstr>
      <vt:lpstr>DEMONSTRATION VIDEO</vt:lpstr>
      <vt:lpstr>PowerPoint Presentation</vt:lpstr>
      <vt:lpstr>WORKING OF OUR PROTOTYPE</vt:lpstr>
      <vt:lpstr>PowerPoint Presentation</vt:lpstr>
      <vt:lpstr>Contribution towards society</vt:lpstr>
      <vt:lpstr>advantages</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MONITORING SYSTEM</dc:title>
  <dc:creator>vishal verma</dc:creator>
  <cp:lastModifiedBy>vishal verma</cp:lastModifiedBy>
  <cp:revision>22</cp:revision>
  <dcterms:created xsi:type="dcterms:W3CDTF">2022-03-30T07:37:33Z</dcterms:created>
  <dcterms:modified xsi:type="dcterms:W3CDTF">2022-04-04T15:25:09Z</dcterms:modified>
</cp:coreProperties>
</file>